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6" r:id="rId33"/>
    <p:sldId id="287" r:id="rId34"/>
    <p:sldId id="289" r:id="rId35"/>
    <p:sldId id="288" r:id="rId36"/>
    <p:sldId id="291" r:id="rId37"/>
    <p:sldId id="292" r:id="rId38"/>
    <p:sldId id="293" r:id="rId39"/>
    <p:sldId id="294" r:id="rId40"/>
    <p:sldId id="295" r:id="rId41"/>
    <p:sldId id="29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G" id="{EFEC05EE-3396-4040-9ACC-68A8644FE9DC}">
          <p14:sldIdLst>
            <p14:sldId id="256"/>
          </p14:sldIdLst>
        </p14:section>
        <p14:section name="INDEX" id="{6E9C7F69-653C-4277-8D6B-39983B316C94}">
          <p14:sldIdLst>
            <p14:sldId id="257"/>
          </p14:sldIdLst>
        </p14:section>
        <p14:section name="INTRODUCE" id="{738BFBDD-3D32-4C90-AA07-ECF7EBC7725E}">
          <p14:sldIdLst>
            <p14:sldId id="258"/>
            <p14:sldId id="259"/>
            <p14:sldId id="260"/>
            <p14:sldId id="261"/>
            <p14:sldId id="262"/>
          </p14:sldIdLst>
        </p14:section>
        <p14:section name="TARGET ANALYSIS" id="{98994E91-EC4D-42ED-ADA9-5D17C595052A}">
          <p14:sldIdLst>
            <p14:sldId id="263"/>
            <p14:sldId id="264"/>
            <p14:sldId id="265"/>
            <p14:sldId id="266"/>
          </p14:sldIdLst>
        </p14:section>
        <p14:section name="BENCH MARKING" id="{B22F8AB2-2552-49DA-A08A-764AFCC7C0A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RENEWAL CONCEPT" id="{EC55BE36-39A4-46F4-B766-0F24F607A0A7}">
          <p14:sldIdLst>
            <p14:sldId id="283"/>
            <p14:sldId id="284"/>
            <p14:sldId id="285"/>
            <p14:sldId id="290"/>
            <p14:sldId id="286"/>
            <p14:sldId id="287"/>
            <p14:sldId id="289"/>
            <p14:sldId id="288"/>
            <p14:sldId id="291"/>
            <p14:sldId id="292"/>
            <p14:sldId id="293"/>
            <p14:sldId id="294"/>
            <p14:sldId id="295"/>
          </p14:sldIdLst>
        </p14:section>
        <p14:section name="END" id="{D7733652-7086-484F-83E6-965328F223C7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108"/>
    <a:srgbClr val="EB783F"/>
    <a:srgbClr val="E79B00"/>
    <a:srgbClr val="E79A00"/>
    <a:srgbClr val="F5F5F5"/>
    <a:srgbClr val="FF7F00"/>
    <a:srgbClr val="FFFFFF"/>
    <a:srgbClr val="58626F"/>
    <a:srgbClr val="F8F8F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>
        <p:scale>
          <a:sx n="150" d="100"/>
          <a:sy n="150" d="100"/>
        </p:scale>
        <p:origin x="-1692" y="-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7F4B060-2F7F-497A-A034-E782B4742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4CACA-0C28-4BED-AE51-D5567BCB7C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AA37D-6B71-463F-8690-6E5FE7ACCCF9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4E9B27-30C9-4058-BB27-2B296A8277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EEC006-3E05-407D-9005-8FA325A242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02406-6E51-47D9-B497-3F818A32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279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A0B3B-692F-4833-87C0-D33CE649ACBF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A8FE0-47BA-46B3-B73F-25FFE6727D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30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2FCAE-5EFF-461C-B106-C4C31AB7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2F63-C35B-4190-AB65-3A4FC0DB0DBF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E0BC-F8BB-4A1F-8901-1F498101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dirty="0"/>
              <a:t>Soma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17341-430C-4AF3-85BB-F76085B9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73B97789-4B07-4322-8269-E04E2DFA44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567F3-4C29-4790-8F7C-DC9110A26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7667" y="2065104"/>
            <a:ext cx="3360576" cy="1382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3E0F8-EB83-4E32-BA80-ED7D394F2B2B}"/>
              </a:ext>
            </a:extLst>
          </p:cNvPr>
          <p:cNvSpPr txBox="1"/>
          <p:nvPr userDrawn="1"/>
        </p:nvSpPr>
        <p:spPr>
          <a:xfrm>
            <a:off x="2543374" y="3447741"/>
            <a:ext cx="299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INTRODUCE</a:t>
            </a:r>
            <a:endParaRPr lang="ko-KR" altLang="en-US" sz="54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5F938D-76F9-42DC-A40A-26BD609AD250}"/>
              </a:ext>
            </a:extLst>
          </p:cNvPr>
          <p:cNvCxnSpPr>
            <a:cxnSpLocks/>
            <a:endCxn id="5" idx="0"/>
          </p:cNvCxnSpPr>
          <p:nvPr userDrawn="1"/>
        </p:nvCxnSpPr>
        <p:spPr>
          <a:xfrm>
            <a:off x="6008914" y="195943"/>
            <a:ext cx="87086" cy="6160407"/>
          </a:xfrm>
          <a:prstGeom prst="line">
            <a:avLst/>
          </a:prstGeom>
          <a:ln w="38100">
            <a:solidFill>
              <a:srgbClr val="F4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37C28F-848E-4EC9-8ED9-BCEDBF69B49F}"/>
              </a:ext>
            </a:extLst>
          </p:cNvPr>
          <p:cNvSpPr/>
          <p:nvPr userDrawn="1"/>
        </p:nvSpPr>
        <p:spPr>
          <a:xfrm>
            <a:off x="158620" y="111967"/>
            <a:ext cx="11915192" cy="6244383"/>
          </a:xfrm>
          <a:prstGeom prst="rect">
            <a:avLst/>
          </a:prstGeom>
          <a:noFill/>
          <a:ln w="38100">
            <a:solidFill>
              <a:srgbClr val="F4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6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C9B238-5BCF-4418-AD03-BA39C1F4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64FF-5ADA-4113-88CE-4C9907CA4DCA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CC7704-9970-42A6-B7AC-1E71BC92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6EB1F8-738D-48F0-815F-0C797CEC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8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5A4E2-0193-4C67-A1F3-6FAC3F4D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A362B-979A-48CA-A9EA-74A4F668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139312-8430-445C-BDB0-E91F5B8A2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B2CC2-193C-45BE-A891-15843B69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FF685-F8A0-4165-B384-721332C8DFC0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9B3F5F-FFAD-449B-9978-5CF96254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F4C17-82CB-4FD9-887E-E108D651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06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E0F64-275A-4884-8499-64CB9BAB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F16C5C-67D9-48B7-AEA0-6F915402B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3F23B9-C89F-45C8-B0CE-F0BEE1946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2DC6D2-C937-4BE7-B16B-A1466DBE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DE3B-DBD8-4449-8B72-296A2C42C9F9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56C0D-0014-42C6-9C8E-563D83EE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72F1F-ECF7-4540-A46C-E79CF1BB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58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56168-8891-43C3-B500-0A676B2A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74E4D-E0DE-4BA6-9A42-5879F22E5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FE1E4-428B-4CE4-A94E-C22A14CE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4A8B-E427-4BAA-AE78-70F5102A04C6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1BE11-B69B-4D24-BF49-20016CF2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9873E-AC57-4A8B-B581-157A7EB8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37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899E1B-EE51-4A5D-B152-8EE8EA166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35C3E5-46FB-449D-B5A9-9C6C6CB5A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BC04F-E883-44AC-9E20-5A9B52FE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6A2F7-0D3B-449C-A925-17C4731B33AC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531A-3155-491D-8295-A0DF7E8D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9B19D-9626-478B-BC86-FB07FCEB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8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2FCAE-5EFF-461C-B106-C4C31AB7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2F63-C35B-4190-AB65-3A4FC0DB0DBF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E0BC-F8BB-4A1F-8901-1F498101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dirty="0"/>
              <a:t>Soma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17341-430C-4AF3-85BB-F76085B9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73B97789-4B07-4322-8269-E04E2DFA44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567F3-4C29-4790-8F7C-DC9110A26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7667" y="2065104"/>
            <a:ext cx="3360576" cy="1382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3E0F8-EB83-4E32-BA80-ED7D394F2B2B}"/>
              </a:ext>
            </a:extLst>
          </p:cNvPr>
          <p:cNvSpPr txBox="1"/>
          <p:nvPr userDrawn="1"/>
        </p:nvSpPr>
        <p:spPr>
          <a:xfrm>
            <a:off x="1245647" y="3494514"/>
            <a:ext cx="439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TARGET ANALYSIS</a:t>
            </a:r>
            <a:endParaRPr lang="ko-KR" altLang="en-US" sz="36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5F938D-76F9-42DC-A40A-26BD609AD250}"/>
              </a:ext>
            </a:extLst>
          </p:cNvPr>
          <p:cNvCxnSpPr>
            <a:cxnSpLocks/>
            <a:endCxn id="5" idx="0"/>
          </p:cNvCxnSpPr>
          <p:nvPr userDrawn="1"/>
        </p:nvCxnSpPr>
        <p:spPr>
          <a:xfrm>
            <a:off x="6008914" y="195943"/>
            <a:ext cx="87086" cy="6160407"/>
          </a:xfrm>
          <a:prstGeom prst="line">
            <a:avLst/>
          </a:prstGeom>
          <a:ln w="38100">
            <a:solidFill>
              <a:srgbClr val="F4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AB1E96-0CD1-4E8D-A6ED-2BD384283961}"/>
              </a:ext>
            </a:extLst>
          </p:cNvPr>
          <p:cNvSpPr/>
          <p:nvPr userDrawn="1"/>
        </p:nvSpPr>
        <p:spPr>
          <a:xfrm>
            <a:off x="158620" y="111967"/>
            <a:ext cx="11915192" cy="6244383"/>
          </a:xfrm>
          <a:prstGeom prst="rect">
            <a:avLst/>
          </a:prstGeom>
          <a:noFill/>
          <a:ln w="38100">
            <a:solidFill>
              <a:srgbClr val="F4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6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2FCAE-5EFF-461C-B106-C4C31AB7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2F63-C35B-4190-AB65-3A4FC0DB0DBF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E0BC-F8BB-4A1F-8901-1F498101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dirty="0"/>
              <a:t>Soma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17341-430C-4AF3-85BB-F76085B9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73B97789-4B07-4322-8269-E04E2DFA44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567F3-4C29-4790-8F7C-DC9110A26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7667" y="2065104"/>
            <a:ext cx="3360576" cy="1382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3E0F8-EB83-4E32-BA80-ED7D394F2B2B}"/>
              </a:ext>
            </a:extLst>
          </p:cNvPr>
          <p:cNvSpPr txBox="1"/>
          <p:nvPr userDrawn="1"/>
        </p:nvSpPr>
        <p:spPr>
          <a:xfrm>
            <a:off x="1448268" y="3491008"/>
            <a:ext cx="439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BENCH</a:t>
            </a:r>
            <a:r>
              <a:rPr lang="ko-KR" altLang="en-US" sz="36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MARKING</a:t>
            </a:r>
            <a:endParaRPr lang="ko-KR" altLang="en-US" sz="36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5F938D-76F9-42DC-A40A-26BD609AD250}"/>
              </a:ext>
            </a:extLst>
          </p:cNvPr>
          <p:cNvCxnSpPr>
            <a:cxnSpLocks/>
            <a:endCxn id="5" idx="0"/>
          </p:cNvCxnSpPr>
          <p:nvPr userDrawn="1"/>
        </p:nvCxnSpPr>
        <p:spPr>
          <a:xfrm>
            <a:off x="6008914" y="195943"/>
            <a:ext cx="87086" cy="6160407"/>
          </a:xfrm>
          <a:prstGeom prst="line">
            <a:avLst/>
          </a:prstGeom>
          <a:ln w="38100">
            <a:solidFill>
              <a:srgbClr val="F4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73E591-D05B-42A5-A1DE-C6DB8E2EB4D5}"/>
              </a:ext>
            </a:extLst>
          </p:cNvPr>
          <p:cNvSpPr/>
          <p:nvPr userDrawn="1"/>
        </p:nvSpPr>
        <p:spPr>
          <a:xfrm>
            <a:off x="158620" y="111967"/>
            <a:ext cx="11915192" cy="6244383"/>
          </a:xfrm>
          <a:prstGeom prst="rect">
            <a:avLst/>
          </a:prstGeom>
          <a:noFill/>
          <a:ln w="38100">
            <a:solidFill>
              <a:srgbClr val="F4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7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2FCAE-5EFF-461C-B106-C4C31AB7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2F63-C35B-4190-AB65-3A4FC0DB0DBF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E0BC-F8BB-4A1F-8901-1F498101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dirty="0"/>
              <a:t>Soma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17341-430C-4AF3-85BB-F76085B9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73B97789-4B07-4322-8269-E04E2DFA44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6567F3-4C29-4790-8F7C-DC9110A26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7667" y="2065104"/>
            <a:ext cx="3360576" cy="1382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3E0F8-EB83-4E32-BA80-ED7D394F2B2B}"/>
              </a:ext>
            </a:extLst>
          </p:cNvPr>
          <p:cNvSpPr txBox="1"/>
          <p:nvPr userDrawn="1"/>
        </p:nvSpPr>
        <p:spPr>
          <a:xfrm>
            <a:off x="1292300" y="3531964"/>
            <a:ext cx="425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RENEWAL CONCEPT</a:t>
            </a:r>
            <a:endParaRPr lang="ko-KR" altLang="en-US" sz="32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65F938D-76F9-42DC-A40A-26BD609AD250}"/>
              </a:ext>
            </a:extLst>
          </p:cNvPr>
          <p:cNvCxnSpPr>
            <a:cxnSpLocks/>
            <a:endCxn id="5" idx="0"/>
          </p:cNvCxnSpPr>
          <p:nvPr userDrawn="1"/>
        </p:nvCxnSpPr>
        <p:spPr>
          <a:xfrm>
            <a:off x="6008914" y="195943"/>
            <a:ext cx="87086" cy="6160407"/>
          </a:xfrm>
          <a:prstGeom prst="line">
            <a:avLst/>
          </a:prstGeom>
          <a:ln w="38100">
            <a:solidFill>
              <a:srgbClr val="F4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458663-47C6-413A-8DB1-69CEAB2F1331}"/>
              </a:ext>
            </a:extLst>
          </p:cNvPr>
          <p:cNvSpPr/>
          <p:nvPr userDrawn="1"/>
        </p:nvSpPr>
        <p:spPr>
          <a:xfrm>
            <a:off x="158620" y="111967"/>
            <a:ext cx="11915192" cy="6244383"/>
          </a:xfrm>
          <a:prstGeom prst="rect">
            <a:avLst/>
          </a:prstGeom>
          <a:noFill/>
          <a:ln w="38100">
            <a:solidFill>
              <a:srgbClr val="F4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30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EE3D3-FE9B-4DD8-8009-A43E71E0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54EA-2BCB-4759-A9F6-26B151DFD5F5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BD8F2-4D48-4CC2-9E65-280839EC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dirty="0"/>
              <a:t>Soma RENEWAL PROJECT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69093-BD01-494C-A048-6CA0E2C4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73B97789-4B07-4322-8269-E04E2DFA44D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BFFA9-D908-4B29-9726-36CD40ECA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78213" cy="6904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CA70E0-BFA5-411B-BB35-73278F2460ED}"/>
              </a:ext>
            </a:extLst>
          </p:cNvPr>
          <p:cNvSpPr/>
          <p:nvPr userDrawn="1"/>
        </p:nvSpPr>
        <p:spPr>
          <a:xfrm>
            <a:off x="1678213" y="355923"/>
            <a:ext cx="10513787" cy="121298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6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AA52A-6C85-40E5-95C0-079E9A5E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57FCC-33DC-4189-9F19-1F82D0D6D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17BBB-3A50-4D1B-9D69-2578EC04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DE163-6BA4-442F-83AD-7FC7C5D9F892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B5677-E519-4A64-B62C-FDA8AB16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E5406-1C0B-42A7-BCE5-5D773E68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4DC16-A946-4C28-97C4-9AC60DC5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E5C91-385E-4280-AA0D-9C72921DF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A64819-3948-4707-9DB0-35F6610D2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0C1220-840D-4B72-9068-00B82B21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A613-1EF5-4807-ADB0-18F6C823617D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778D9-2CB1-440E-90D6-8A7C2A07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F7447-10EC-466A-ACF7-0BC3CCD4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62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82AC1-3352-49CE-B27E-6D836802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EB3F8-C7FD-4FC7-8A99-968086AD3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727BF3-5A35-4C91-9E62-9C6F16605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BBF0A9-B1A2-414A-A58F-878B129AE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92BE56-AED5-435F-939D-D80689B05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393683-3758-43FE-BC6E-8AD8659A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4BF42-7B10-49BD-8BDC-7726B255B166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04E64E-94F0-44AB-9189-2A135E7C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B67785-B377-4427-BF4E-033EA19D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1D93A-48C8-4817-A57F-6C72DDAC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6B2EC2-C3CD-40CB-AF0E-31913530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372-36A6-429C-A9E6-B7EAFDBAB781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18C755-9263-46B7-BC59-32D9FA3C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635E28-4D8E-4495-834A-93C44528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1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EDADB6-31BE-40F0-A881-162B593E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D48BA-590F-4EC7-8C8F-62A299C70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F72D8-B6D0-4EAB-A769-7F42EB8EA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0BEF0-039E-4C13-8120-8496B52B9F1E}" type="datetime1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CBD54-BC2E-46C5-AD70-F56EB5F18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E9B3E1-3530-4D1A-B43F-F303DABD0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97789-4B07-4322-8269-E04E2DFA4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8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www.statshow.com/www/https:/soma.kspo.or.kr/#main_information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serpstat.com/urls/index/?query=https%3A%2F%2Fsoma.kspo.or.kr%2F&amp;se=g_kr&amp;search_type=ur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조각 작품과 함께하는 치유의 시간 &lt;소마미술관 조각공원 투어 'Healing in SOMA'&gt; : 네이버 블로그">
            <a:extLst>
              <a:ext uri="{FF2B5EF4-FFF2-40B4-BE49-F238E27FC236}">
                <a16:creationId xmlns:a16="http://schemas.microsoft.com/office/drawing/2014/main" id="{6209E218-F099-484D-A918-FE03823DD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89" y="2265028"/>
            <a:ext cx="5384656" cy="16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135C22-A52E-4A80-B65F-718A0E2A1BDA}"/>
              </a:ext>
            </a:extLst>
          </p:cNvPr>
          <p:cNvSpPr/>
          <p:nvPr/>
        </p:nvSpPr>
        <p:spPr>
          <a:xfrm>
            <a:off x="117446" y="100668"/>
            <a:ext cx="11929145" cy="6660859"/>
          </a:xfrm>
          <a:prstGeom prst="rect">
            <a:avLst/>
          </a:prstGeom>
          <a:noFill/>
          <a:ln w="76200">
            <a:solidFill>
              <a:srgbClr val="F4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E543E6-AFC8-4A33-910C-EA2289666353}"/>
              </a:ext>
            </a:extLst>
          </p:cNvPr>
          <p:cNvSpPr/>
          <p:nvPr/>
        </p:nvSpPr>
        <p:spPr>
          <a:xfrm>
            <a:off x="4192396" y="4320331"/>
            <a:ext cx="3779242" cy="520117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RENEWAL PROJECT</a:t>
            </a:r>
            <a:endParaRPr lang="ko-KR" altLang="en-US" sz="28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F08DF6-74E8-49CD-A101-73C7FE609951}"/>
              </a:ext>
            </a:extLst>
          </p:cNvPr>
          <p:cNvSpPr/>
          <p:nvPr/>
        </p:nvSpPr>
        <p:spPr>
          <a:xfrm>
            <a:off x="5234729" y="4840448"/>
            <a:ext cx="1694577" cy="520117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송인수</a:t>
            </a:r>
          </a:p>
        </p:txBody>
      </p:sp>
    </p:spTree>
    <p:extLst>
      <p:ext uri="{BB962C8B-B14F-4D97-AF65-F5344CB8AC3E}">
        <p14:creationId xmlns:p14="http://schemas.microsoft.com/office/powerpoint/2010/main" val="257542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564E81A-B113-4333-87F3-1D26B846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9B3A9C-FF0B-41DD-943C-64F2E013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B8498-B79C-4228-985C-3CB7017C1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61" y="1341784"/>
            <a:ext cx="2498035" cy="3747052"/>
          </a:xfrm>
          <a:prstGeom prst="rect">
            <a:avLst/>
          </a:prstGeom>
          <a:effectLst>
            <a:outerShdw blurRad="63500" sx="102000" sy="102000" algn="ctr" rotWithShape="0">
              <a:srgbClr val="BF5108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2C47E-CA12-4751-9A10-8BEA8894F59B}"/>
              </a:ext>
            </a:extLst>
          </p:cNvPr>
          <p:cNvSpPr txBox="1"/>
          <p:nvPr/>
        </p:nvSpPr>
        <p:spPr>
          <a:xfrm>
            <a:off x="2682138" y="5241293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24</a:t>
            </a:r>
            <a:r>
              <a:rPr lang="ko-KR" altLang="en-US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 권지용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2B5D0-FC75-4877-B7B8-565B53D502DB}"/>
              </a:ext>
            </a:extLst>
          </p:cNvPr>
          <p:cNvSpPr txBox="1"/>
          <p:nvPr/>
        </p:nvSpPr>
        <p:spPr>
          <a:xfrm>
            <a:off x="5000148" y="2521002"/>
            <a:ext cx="6737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그림 그리기와 사진찍기가 취미인 나는 다양한 작가들의 작품을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관람하여 예술의 감각과 시야를 넓히고 싶다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올림픽공원 근처에 소마 미술관이 있는 것을 알게 되어 전시 일정을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알아 보려고 한다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홈페이지에 메뉴가 너무 많고 전시일정을 어디서 찾아 봐야 할지 정말</a:t>
            </a:r>
            <a:endParaRPr lang="en-US" altLang="ko-KR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모르겠다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4D9C-A49F-D5AB-C0FF-780C210463C6}"/>
              </a:ext>
            </a:extLst>
          </p:cNvPr>
          <p:cNvSpPr txBox="1"/>
          <p:nvPr/>
        </p:nvSpPr>
        <p:spPr>
          <a:xfrm>
            <a:off x="10684856" y="54622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페르소나</a:t>
            </a:r>
          </a:p>
        </p:txBody>
      </p:sp>
    </p:spTree>
    <p:extLst>
      <p:ext uri="{BB962C8B-B14F-4D97-AF65-F5344CB8AC3E}">
        <p14:creationId xmlns:p14="http://schemas.microsoft.com/office/powerpoint/2010/main" val="72649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B789DD-72AF-4B47-BB65-8BB16FF8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86824D-7007-4F47-B9E4-F33B725B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40E6A-A545-477C-AE92-E2572BF4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44" y="1173626"/>
            <a:ext cx="2906962" cy="4025555"/>
          </a:xfrm>
          <a:prstGeom prst="rect">
            <a:avLst/>
          </a:prstGeom>
          <a:effectLst>
            <a:outerShdw blurRad="63500" sx="102000" sy="102000" algn="ctr" rotWithShape="0">
              <a:srgbClr val="BF5108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04182-5483-4D6B-9841-BAFE2735C029}"/>
              </a:ext>
            </a:extLst>
          </p:cNvPr>
          <p:cNvSpPr txBox="1"/>
          <p:nvPr/>
        </p:nvSpPr>
        <p:spPr>
          <a:xfrm>
            <a:off x="2471913" y="531504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42</a:t>
            </a:r>
            <a:r>
              <a:rPr lang="ko-KR" altLang="en-US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세 정형돈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71699-0A54-4161-AAB4-872706AD0BE3}"/>
              </a:ext>
            </a:extLst>
          </p:cNvPr>
          <p:cNvSpPr txBox="1"/>
          <p:nvPr/>
        </p:nvSpPr>
        <p:spPr>
          <a:xfrm>
            <a:off x="4893533" y="2603240"/>
            <a:ext cx="65197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작가경력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12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 차인 나는 드로잉에 관련하여 새로운 경력을 쌓고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나의 작품들을 더욱 많은 사람들에게 보이고 싶다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최근에 드로잉과 관련하여 검색을 하다가 소마 미술관을 알게 되어서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이곳에 내 포트폴리오를 넣어 지원하고자 한다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그런데 작가로서 지원하는 메뉴가 어디에 있는지 찾아 볼 수가 없다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DBFB0-0D28-9DDB-5C27-05C93F2DFE44}"/>
              </a:ext>
            </a:extLst>
          </p:cNvPr>
          <p:cNvSpPr txBox="1"/>
          <p:nvPr/>
        </p:nvSpPr>
        <p:spPr>
          <a:xfrm>
            <a:off x="10684856" y="512123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서브 페르소나</a:t>
            </a:r>
          </a:p>
        </p:txBody>
      </p:sp>
    </p:spTree>
    <p:extLst>
      <p:ext uri="{BB962C8B-B14F-4D97-AF65-F5344CB8AC3E}">
        <p14:creationId xmlns:p14="http://schemas.microsoft.com/office/powerpoint/2010/main" val="87777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4EA31C9-1ACA-40D2-8EAA-BAF646ED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9C6364-30E1-4B65-B235-83F6F8F7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72532-2A20-41E8-94F8-DCD4940EA5A5}"/>
              </a:ext>
            </a:extLst>
          </p:cNvPr>
          <p:cNvSpPr txBox="1"/>
          <p:nvPr/>
        </p:nvSpPr>
        <p:spPr>
          <a:xfrm>
            <a:off x="7682919" y="1207160"/>
            <a:ext cx="3397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9CF99-4D88-4D9B-9C04-6E1ADFAF00DD}"/>
              </a:ext>
            </a:extLst>
          </p:cNvPr>
          <p:cNvSpPr txBox="1"/>
          <p:nvPr/>
        </p:nvSpPr>
        <p:spPr>
          <a:xfrm>
            <a:off x="7460103" y="215282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장</a:t>
            </a:r>
            <a:r>
              <a:rPr lang="en-US" altLang="ko-KR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687CB-9306-4832-BE65-DE56F5AA8572}"/>
              </a:ext>
            </a:extLst>
          </p:cNvPr>
          <p:cNvSpPr txBox="1"/>
          <p:nvPr/>
        </p:nvSpPr>
        <p:spPr>
          <a:xfrm>
            <a:off x="7728606" y="3098486"/>
            <a:ext cx="3397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A9302-11A4-478B-AE78-634D9830528E}"/>
              </a:ext>
            </a:extLst>
          </p:cNvPr>
          <p:cNvSpPr txBox="1"/>
          <p:nvPr/>
        </p:nvSpPr>
        <p:spPr>
          <a:xfrm>
            <a:off x="7460104" y="4044149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장</a:t>
            </a:r>
            <a:r>
              <a:rPr lang="en-US" altLang="ko-KR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8452F-99AF-46CC-BEB9-FF88D0D498F6}"/>
              </a:ext>
            </a:extLst>
          </p:cNvPr>
          <p:cNvSpPr txBox="1"/>
          <p:nvPr/>
        </p:nvSpPr>
        <p:spPr>
          <a:xfrm>
            <a:off x="8315049" y="4989812"/>
            <a:ext cx="2224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SWOT </a:t>
            </a:r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CAD6EE-CD93-4C26-8495-194D47D025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4" y="1207160"/>
            <a:ext cx="594413" cy="594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7D9F52-0BF3-4147-8C03-F676FB9C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4" y="3093666"/>
            <a:ext cx="594413" cy="5944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B1207D-7E58-4247-8DF3-FF29A20F59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4" y="2164181"/>
            <a:ext cx="584775" cy="584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8DD3E9-48A9-432B-AA0C-536E10E7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02" y="4044149"/>
            <a:ext cx="584775" cy="584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834A27-7664-4D5F-99D6-EA9CC396C6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02" y="4989811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E24F7E7-BD58-4464-9C4F-4553B039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579B9C-7718-435B-8A48-B20AB09A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54D9C-DD71-4052-A919-A18E6CABC9F5}"/>
              </a:ext>
            </a:extLst>
          </p:cNvPr>
          <p:cNvSpPr txBox="1"/>
          <p:nvPr/>
        </p:nvSpPr>
        <p:spPr>
          <a:xfrm>
            <a:off x="4395091" y="1436915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8C91-FE41-463B-ADF8-EF22C08D1B6F}"/>
              </a:ext>
            </a:extLst>
          </p:cNvPr>
          <p:cNvSpPr txBox="1"/>
          <p:nvPr/>
        </p:nvSpPr>
        <p:spPr>
          <a:xfrm>
            <a:off x="4395091" y="3059668"/>
            <a:ext cx="149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SUB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20626-F6CD-47CB-9F55-B81863FC542E}"/>
              </a:ext>
            </a:extLst>
          </p:cNvPr>
          <p:cNvSpPr txBox="1"/>
          <p:nvPr/>
        </p:nvSpPr>
        <p:spPr>
          <a:xfrm>
            <a:off x="4329368" y="45489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POINT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1CD0BA-8F89-4132-964D-62B263A0330A}"/>
              </a:ext>
            </a:extLst>
          </p:cNvPr>
          <p:cNvGrpSpPr/>
          <p:nvPr/>
        </p:nvGrpSpPr>
        <p:grpSpPr>
          <a:xfrm>
            <a:off x="4763581" y="1989753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824A30-E527-43D0-86DE-76846AEEDD91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3AF860-E5AB-4CBA-90E6-88E85E4527FB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7EA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C34737-8037-46D2-A17F-9EAA0B56D26B}"/>
                </a:ext>
              </a:extLst>
            </p:cNvPr>
            <p:cNvSpPr txBox="1"/>
            <p:nvPr/>
          </p:nvSpPr>
          <p:spPr>
            <a:xfrm>
              <a:off x="6251003" y="2537447"/>
              <a:ext cx="5790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WHITE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#FFFFFF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D25800-D52D-4780-ACFA-44A83D85281E}"/>
              </a:ext>
            </a:extLst>
          </p:cNvPr>
          <p:cNvGrpSpPr/>
          <p:nvPr/>
        </p:nvGrpSpPr>
        <p:grpSpPr>
          <a:xfrm>
            <a:off x="4762901" y="3519844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7AB643-A67F-408F-95AA-AFB990F42DB0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757308-D115-4501-9D5B-7640F10252E2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904DD3-84D2-45BC-9E65-7929F725A721}"/>
                </a:ext>
              </a:extLst>
            </p:cNvPr>
            <p:cNvSpPr txBox="1"/>
            <p:nvPr/>
          </p:nvSpPr>
          <p:spPr>
            <a:xfrm>
              <a:off x="6236576" y="2537447"/>
              <a:ext cx="6078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ORANGE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#EB6B00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EC88A7-94A3-49D2-B2FC-9937BD0009F6}"/>
              </a:ext>
            </a:extLst>
          </p:cNvPr>
          <p:cNvGrpSpPr/>
          <p:nvPr/>
        </p:nvGrpSpPr>
        <p:grpSpPr>
          <a:xfrm>
            <a:off x="4347930" y="5009107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1980F0-C04C-4E70-AEE7-04B07D897B91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A797F3-6E69-48CE-B628-AC5CC1BA5DAE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5C6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C6979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38CBBA-2098-4758-AC8B-AF5E298C06C9}"/>
                </a:ext>
              </a:extLst>
            </p:cNvPr>
            <p:cNvSpPr txBox="1"/>
            <p:nvPr/>
          </p:nvSpPr>
          <p:spPr>
            <a:xfrm>
              <a:off x="6242186" y="2537447"/>
              <a:ext cx="5966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GREY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#5C6979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F965A1-46EB-4506-A87B-12EC23E714D2}"/>
              </a:ext>
            </a:extLst>
          </p:cNvPr>
          <p:cNvGrpSpPr/>
          <p:nvPr/>
        </p:nvGrpSpPr>
        <p:grpSpPr>
          <a:xfrm>
            <a:off x="3341537" y="5009107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FABB471-1440-4EA6-A7C3-7341FEADE523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D4F06A-4615-4570-8D9A-18DA2595D4A0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36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64CE3B-A4A8-4E3F-9092-59BBD31CCFB9}"/>
                </a:ext>
              </a:extLst>
            </p:cNvPr>
            <p:cNvSpPr txBox="1"/>
            <p:nvPr/>
          </p:nvSpPr>
          <p:spPr>
            <a:xfrm>
              <a:off x="6178868" y="2537447"/>
              <a:ext cx="7232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DARK GREY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#364150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04534E-AD40-4453-8300-E6FF6859382C}"/>
              </a:ext>
            </a:extLst>
          </p:cNvPr>
          <p:cNvGrpSpPr/>
          <p:nvPr/>
        </p:nvGrpSpPr>
        <p:grpSpPr>
          <a:xfrm>
            <a:off x="5362224" y="5008947"/>
            <a:ext cx="798617" cy="886408"/>
            <a:chOff x="6141199" y="1989753"/>
            <a:chExt cx="79861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E29B3CF-3AA0-43D9-BD12-04F31B9D4402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59644B-438A-4BF4-B14C-2851D11C0CCC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C892C2-3DC3-4422-8834-53F21630BA53}"/>
                </a:ext>
              </a:extLst>
            </p:cNvPr>
            <p:cNvSpPr txBox="1"/>
            <p:nvPr/>
          </p:nvSpPr>
          <p:spPr>
            <a:xfrm>
              <a:off x="6141199" y="2537447"/>
              <a:ext cx="7986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WHITE GREY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#F8F8F8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D937534-CD4B-4B1E-9AB9-1FD4F4F3A26A}"/>
              </a:ext>
            </a:extLst>
          </p:cNvPr>
          <p:cNvGrpSpPr/>
          <p:nvPr/>
        </p:nvGrpSpPr>
        <p:grpSpPr>
          <a:xfrm>
            <a:off x="6419522" y="5008947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8C2948-C71F-48E9-A5EC-596126A8AC9B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8F8A5B-004E-4858-ADCF-831C1DFAA1BA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586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84F656-567C-4593-BEDB-06C8CD62850F}"/>
                </a:ext>
              </a:extLst>
            </p:cNvPr>
            <p:cNvSpPr txBox="1"/>
            <p:nvPr/>
          </p:nvSpPr>
          <p:spPr>
            <a:xfrm>
              <a:off x="6246995" y="2537447"/>
              <a:ext cx="5870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GREY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#58626F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21EEEFB-D7F4-4A7C-8006-C3850991BECB}"/>
              </a:ext>
            </a:extLst>
          </p:cNvPr>
          <p:cNvSpPr txBox="1"/>
          <p:nvPr/>
        </p:nvSpPr>
        <p:spPr>
          <a:xfrm>
            <a:off x="9037444" y="1436915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FONT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CCC0AE-39C5-473F-B2D5-6DD3E31BB429}"/>
              </a:ext>
            </a:extLst>
          </p:cNvPr>
          <p:cNvSpPr/>
          <p:nvPr/>
        </p:nvSpPr>
        <p:spPr>
          <a:xfrm>
            <a:off x="7500869" y="2075782"/>
            <a:ext cx="3599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notokr</a:t>
            </a:r>
            <a:r>
              <a:rPr lang="en-US" altLang="ko-KR" sz="1200" dirty="0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dirty="0" err="1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HelveticaNeue</a:t>
            </a:r>
            <a:r>
              <a:rPr lang="en-US" altLang="ko-KR" sz="1200" dirty="0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-Light,</a:t>
            </a:r>
          </a:p>
          <a:p>
            <a:pPr algn="ctr"/>
            <a:endParaRPr lang="en-US" altLang="ko-KR" sz="1200" dirty="0">
              <a:solidFill>
                <a:srgbClr val="202124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200" dirty="0" err="1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AppleSDGothicNeo</a:t>
            </a:r>
            <a:r>
              <a:rPr lang="en-US" altLang="ko-KR" sz="1200" dirty="0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-Light, sans-serif,  </a:t>
            </a:r>
            <a:r>
              <a:rPr lang="en-US" altLang="ko-KR" sz="1200" dirty="0" err="1">
                <a:solidFill>
                  <a:srgbClr val="20212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dotum</a:t>
            </a: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9A26C-5CF2-7AA4-B229-E64092773567}"/>
              </a:ext>
            </a:extLst>
          </p:cNvPr>
          <p:cNvSpPr txBox="1"/>
          <p:nvPr/>
        </p:nvSpPr>
        <p:spPr>
          <a:xfrm>
            <a:off x="9107726" y="299164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SIZE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D2C39-F60D-5A11-6B51-1993009CEE95}"/>
              </a:ext>
            </a:extLst>
          </p:cNvPr>
          <p:cNvSpPr txBox="1"/>
          <p:nvPr/>
        </p:nvSpPr>
        <p:spPr>
          <a:xfrm>
            <a:off x="8426257" y="3429000"/>
            <a:ext cx="218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FOOTER MENU</a:t>
            </a:r>
          </a:p>
          <a:p>
            <a:pPr algn="ct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FOOTERT BUTTON 14px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60973C-AA2E-2C7B-A379-F2BC17F0EC35}"/>
              </a:ext>
            </a:extLst>
          </p:cNvPr>
          <p:cNvSpPr txBox="1"/>
          <p:nvPr/>
        </p:nvSpPr>
        <p:spPr>
          <a:xfrm>
            <a:off x="8972471" y="3858657"/>
            <a:ext cx="1058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FNB 15px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2AA49C-8AD1-AF98-F359-46CB0C20A23F}"/>
              </a:ext>
            </a:extLst>
          </p:cNvPr>
          <p:cNvSpPr txBox="1"/>
          <p:nvPr/>
        </p:nvSpPr>
        <p:spPr>
          <a:xfrm>
            <a:off x="8353100" y="4069859"/>
            <a:ext cx="232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FONTS, </a:t>
            </a: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SUB TITLE,</a:t>
            </a: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16px 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442A78-9855-D0AB-0F1C-1BFAB0B9464B}"/>
              </a:ext>
            </a:extLst>
          </p:cNvPr>
          <p:cNvSpPr txBox="1"/>
          <p:nvPr/>
        </p:nvSpPr>
        <p:spPr>
          <a:xfrm>
            <a:off x="7584961" y="5187309"/>
            <a:ext cx="4243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TITLE 40px 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BB1B2-E86D-DAF8-CD81-C7F247878124}"/>
              </a:ext>
            </a:extLst>
          </p:cNvPr>
          <p:cNvSpPr txBox="1"/>
          <p:nvPr/>
        </p:nvSpPr>
        <p:spPr>
          <a:xfrm>
            <a:off x="7912838" y="4836740"/>
            <a:ext cx="359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SLIDE FONT 24px 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ABEFC17-3220-0AD2-D4A8-C7B7D62B4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5" y="1317444"/>
            <a:ext cx="2089170" cy="4746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D5848-AA6D-1E60-A9FB-D0B42D5A25D0}"/>
              </a:ext>
            </a:extLst>
          </p:cNvPr>
          <p:cNvSpPr txBox="1"/>
          <p:nvPr/>
        </p:nvSpPr>
        <p:spPr>
          <a:xfrm>
            <a:off x="10261663" y="543370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93089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5C80A7B-5CA4-8288-FF5C-FAC7B2F2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ACB7FB-50DB-06EF-202A-23C72562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794D1-FF3D-ECF7-BDA8-D845225D1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60" y="1448642"/>
            <a:ext cx="6812280" cy="29385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DFBE6F-8417-4E5A-2B67-CCB502848B41}"/>
              </a:ext>
            </a:extLst>
          </p:cNvPr>
          <p:cNvSpPr/>
          <p:nvPr/>
        </p:nvSpPr>
        <p:spPr>
          <a:xfrm>
            <a:off x="4782312" y="2066544"/>
            <a:ext cx="2551176" cy="4389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358782-68A5-9328-C4A6-1D7C12616095}"/>
              </a:ext>
            </a:extLst>
          </p:cNvPr>
          <p:cNvCxnSpPr/>
          <p:nvPr/>
        </p:nvCxnSpPr>
        <p:spPr>
          <a:xfrm flipH="1">
            <a:off x="4169664" y="2505456"/>
            <a:ext cx="932688" cy="246888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EC83A3-C4A3-6010-516D-ADA4FC12F1A7}"/>
              </a:ext>
            </a:extLst>
          </p:cNvPr>
          <p:cNvSpPr txBox="1"/>
          <p:nvPr/>
        </p:nvSpPr>
        <p:spPr>
          <a:xfrm>
            <a:off x="2558375" y="5005102"/>
            <a:ext cx="773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사용자들의 방문목적을 반영하여 만든 </a:t>
            </a:r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퀵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메뉴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다른 메뉴들을 찾아 볼 필요 없이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원하는 정보를 소비하러 손쉽게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바로가기를 할 수 있습니다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07107-D8B0-FC33-BC57-455F4D071F5B}"/>
              </a:ext>
            </a:extLst>
          </p:cNvPr>
          <p:cNvSpPr txBox="1"/>
          <p:nvPr/>
        </p:nvSpPr>
        <p:spPr>
          <a:xfrm>
            <a:off x="10208765" y="5602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장점</a:t>
            </a:r>
          </a:p>
        </p:txBody>
      </p:sp>
    </p:spTree>
    <p:extLst>
      <p:ext uri="{BB962C8B-B14F-4D97-AF65-F5344CB8AC3E}">
        <p14:creationId xmlns:p14="http://schemas.microsoft.com/office/powerpoint/2010/main" val="232837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E6C3213-61DD-1688-9B4B-FD9BE79A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DB8C08-9321-6469-9E01-0385684B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C7058-8254-C85D-D6E9-B5D522ED6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68" y="1012369"/>
            <a:ext cx="7091464" cy="536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6F0463-5106-843F-2576-E0949D9C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95" y="2264580"/>
            <a:ext cx="7986409" cy="2077241"/>
          </a:xfrm>
          <a:prstGeom prst="rect">
            <a:avLst/>
          </a:prstGeom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4B2017-B6E1-6794-F1FA-571841CFE6A5}"/>
              </a:ext>
            </a:extLst>
          </p:cNvPr>
          <p:cNvSpPr/>
          <p:nvPr/>
        </p:nvSpPr>
        <p:spPr>
          <a:xfrm>
            <a:off x="8968902" y="1089498"/>
            <a:ext cx="252919" cy="35019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18D6B4-750E-7228-D322-94E9AECF8920}"/>
              </a:ext>
            </a:extLst>
          </p:cNvPr>
          <p:cNvCxnSpPr/>
          <p:nvPr/>
        </p:nvCxnSpPr>
        <p:spPr>
          <a:xfrm flipH="1">
            <a:off x="7898860" y="1439694"/>
            <a:ext cx="1070042" cy="7198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FC53C5-77C2-9A3C-A2B3-6FE74ECBC26D}"/>
              </a:ext>
            </a:extLst>
          </p:cNvPr>
          <p:cNvSpPr/>
          <p:nvPr/>
        </p:nvSpPr>
        <p:spPr>
          <a:xfrm>
            <a:off x="2102794" y="2159540"/>
            <a:ext cx="7986410" cy="21822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87DA69-44B8-D0D7-D5FA-8AC95F437A3C}"/>
              </a:ext>
            </a:extLst>
          </p:cNvPr>
          <p:cNvSpPr/>
          <p:nvPr/>
        </p:nvSpPr>
        <p:spPr>
          <a:xfrm>
            <a:off x="4435813" y="3715966"/>
            <a:ext cx="3356042" cy="3015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8A4BA-E333-FACA-9516-50FC346A2A3C}"/>
              </a:ext>
            </a:extLst>
          </p:cNvPr>
          <p:cNvSpPr txBox="1"/>
          <p:nvPr/>
        </p:nvSpPr>
        <p:spPr>
          <a:xfrm>
            <a:off x="1694235" y="4952279"/>
            <a:ext cx="9116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메뉴에서 정보를 찾아보는 번거로움을 생각하여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한번에 정보를 검색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할 수 있게 하였습니다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또한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추천 검색어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방문자들이 주로 검색하는 내용들을 반영하여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쉽게 검색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할 수 있게 했습니다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05D34-B2AD-C4D4-F04E-048482A202E3}"/>
              </a:ext>
            </a:extLst>
          </p:cNvPr>
          <p:cNvSpPr txBox="1"/>
          <p:nvPr/>
        </p:nvSpPr>
        <p:spPr>
          <a:xfrm>
            <a:off x="10208765" y="5602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장점</a:t>
            </a:r>
          </a:p>
        </p:txBody>
      </p:sp>
    </p:spTree>
    <p:extLst>
      <p:ext uri="{BB962C8B-B14F-4D97-AF65-F5344CB8AC3E}">
        <p14:creationId xmlns:p14="http://schemas.microsoft.com/office/powerpoint/2010/main" val="187219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7128401-E32F-502C-0625-65A5CADB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B439FC-A395-B077-D916-1D7BEF6D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ACE0C-D5D6-F4F9-E915-02BC5EB7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25" y="1393778"/>
            <a:ext cx="7410275" cy="3196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BBF51-341A-9FED-89D2-32E6106CA8A9}"/>
              </a:ext>
            </a:extLst>
          </p:cNvPr>
          <p:cNvSpPr txBox="1"/>
          <p:nvPr/>
        </p:nvSpPr>
        <p:spPr>
          <a:xfrm>
            <a:off x="1636776" y="5011654"/>
            <a:ext cx="10119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헤드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사이에 있는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 VISUAL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 형식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으로 소마 미술관의 모습을 표현하고 있습니다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미술관이 어떠한 곳인지 미리 알아볼 수 있으며 방문자가 간접적으로 미술관을 생각할 수 있습니다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1C716-A6A1-0B6F-BF95-D91B3F9FA7C2}"/>
              </a:ext>
            </a:extLst>
          </p:cNvPr>
          <p:cNvSpPr txBox="1"/>
          <p:nvPr/>
        </p:nvSpPr>
        <p:spPr>
          <a:xfrm>
            <a:off x="10208765" y="5602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장점</a:t>
            </a:r>
          </a:p>
        </p:txBody>
      </p:sp>
    </p:spTree>
    <p:extLst>
      <p:ext uri="{BB962C8B-B14F-4D97-AF65-F5344CB8AC3E}">
        <p14:creationId xmlns:p14="http://schemas.microsoft.com/office/powerpoint/2010/main" val="181699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C1009F-404B-A563-7134-57EB973B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D2C553-A245-E0D0-8BF6-D63F5256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993E48-86DF-5173-1CD7-FF089D73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366941"/>
            <a:ext cx="8153400" cy="3517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F8F203-6933-7A1E-071F-0408D73D68B6}"/>
              </a:ext>
            </a:extLst>
          </p:cNvPr>
          <p:cNvSpPr/>
          <p:nvPr/>
        </p:nvSpPr>
        <p:spPr>
          <a:xfrm>
            <a:off x="9683496" y="1563624"/>
            <a:ext cx="347472" cy="448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625D4-4A6E-46A3-C76C-36E8A46C4ACA}"/>
              </a:ext>
            </a:extLst>
          </p:cNvPr>
          <p:cNvSpPr txBox="1"/>
          <p:nvPr/>
        </p:nvSpPr>
        <p:spPr>
          <a:xfrm>
            <a:off x="1900259" y="5312401"/>
            <a:ext cx="1088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HEAD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부분의 주요한 정보들을 정리해 놓은 </a:t>
            </a:r>
            <a:r>
              <a:rPr lang="en-US" altLang="ko-KR" sz="1400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없어 방문자가 어디로 정보를 얻어야 할 지 혼란스럽게 합니다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2349C-5A4A-E3A0-58FE-15D883FFD6A6}"/>
              </a:ext>
            </a:extLst>
          </p:cNvPr>
          <p:cNvSpPr txBox="1"/>
          <p:nvPr/>
        </p:nvSpPr>
        <p:spPr>
          <a:xfrm>
            <a:off x="2334521" y="5837074"/>
            <a:ext cx="752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주요 정보들을 모아 놓은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설정하여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 VISUAL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상단에 만들겠습니다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931CC-07BE-3849-AC8B-00E1FBAE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59" y="5782524"/>
            <a:ext cx="478432" cy="478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B871B-B725-B82B-DAB5-8DF6E25CCD7E}"/>
              </a:ext>
            </a:extLst>
          </p:cNvPr>
          <p:cNvSpPr txBox="1"/>
          <p:nvPr/>
        </p:nvSpPr>
        <p:spPr>
          <a:xfrm>
            <a:off x="10208765" y="5602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단점</a:t>
            </a:r>
          </a:p>
        </p:txBody>
      </p:sp>
    </p:spTree>
    <p:extLst>
      <p:ext uri="{BB962C8B-B14F-4D97-AF65-F5344CB8AC3E}">
        <p14:creationId xmlns:p14="http://schemas.microsoft.com/office/powerpoint/2010/main" val="750270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9489EB2-90BE-0B2C-FF32-76B3CC22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332536-03C6-7BC7-626A-DAAC831E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1B17C0-3AA6-25FE-C231-B1CE29A71CA1}"/>
              </a:ext>
            </a:extLst>
          </p:cNvPr>
          <p:cNvGrpSpPr/>
          <p:nvPr/>
        </p:nvGrpSpPr>
        <p:grpSpPr>
          <a:xfrm>
            <a:off x="2485661" y="1385269"/>
            <a:ext cx="7496538" cy="3233721"/>
            <a:chOff x="2485662" y="1649175"/>
            <a:chExt cx="7496538" cy="32337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CCC171-A6AC-2B3C-51FA-352656BCD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662" y="1649175"/>
              <a:ext cx="7496538" cy="323372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07B9A07-1EFF-1D3B-2EBD-2D22F7E76F0C}"/>
                </a:ext>
              </a:extLst>
            </p:cNvPr>
            <p:cNvSpPr/>
            <p:nvPr/>
          </p:nvSpPr>
          <p:spPr>
            <a:xfrm>
              <a:off x="4837176" y="2286000"/>
              <a:ext cx="2798064" cy="566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A9884-2CC8-5497-8840-FA3A255E3BEA}"/>
                </a:ext>
              </a:extLst>
            </p:cNvPr>
            <p:cNvSpPr/>
            <p:nvPr/>
          </p:nvSpPr>
          <p:spPr>
            <a:xfrm>
              <a:off x="8744712" y="2852928"/>
              <a:ext cx="1066800" cy="1161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704821-5FF4-8D82-01C2-782E60E1BD19}"/>
                </a:ext>
              </a:extLst>
            </p:cNvPr>
            <p:cNvSpPr/>
            <p:nvPr/>
          </p:nvSpPr>
          <p:spPr>
            <a:xfrm>
              <a:off x="9518904" y="4379976"/>
              <a:ext cx="463296" cy="5029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EA3DF9-8CC4-7365-AA9D-83E8619F6DF9}"/>
              </a:ext>
            </a:extLst>
          </p:cNvPr>
          <p:cNvSpPr txBox="1"/>
          <p:nvPr/>
        </p:nvSpPr>
        <p:spPr>
          <a:xfrm>
            <a:off x="2681803" y="4866287"/>
            <a:ext cx="73003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BIG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VISUAL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너무 많은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퀵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메뉴들이 있어 정보의 주요한 시선흐름을 분산 하여 혼란스럽습니다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또한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BIG VISUAL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SLIDE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이미지가 돋보이는 것을 저해하며 매우 복잡해 보입니다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30E36-656B-AD8C-4770-CEE16A3863F1}"/>
              </a:ext>
            </a:extLst>
          </p:cNvPr>
          <p:cNvSpPr txBox="1"/>
          <p:nvPr/>
        </p:nvSpPr>
        <p:spPr>
          <a:xfrm>
            <a:off x="2103120" y="5852249"/>
            <a:ext cx="858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퀵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메뉴들을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 SECTION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그리드로 정리하여 더욱 쉽게 접근할 수 있게 하겠습니다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39895-BF1B-E906-0B28-E36F345F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64" y="5797699"/>
            <a:ext cx="478432" cy="47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8B4AA7-A210-BF4F-75DC-B095A8262A2A}"/>
              </a:ext>
            </a:extLst>
          </p:cNvPr>
          <p:cNvSpPr txBox="1"/>
          <p:nvPr/>
        </p:nvSpPr>
        <p:spPr>
          <a:xfrm>
            <a:off x="10208765" y="5602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단점</a:t>
            </a:r>
          </a:p>
        </p:txBody>
      </p:sp>
    </p:spTree>
    <p:extLst>
      <p:ext uri="{BB962C8B-B14F-4D97-AF65-F5344CB8AC3E}">
        <p14:creationId xmlns:p14="http://schemas.microsoft.com/office/powerpoint/2010/main" val="379003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2E6B1FF-D926-9A66-3810-05738E15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3BF66A-8E6F-A415-69E1-1113E60C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E60FFE-1A28-2F05-B2F2-F39E5B3BEF7B}"/>
              </a:ext>
            </a:extLst>
          </p:cNvPr>
          <p:cNvGrpSpPr/>
          <p:nvPr/>
        </p:nvGrpSpPr>
        <p:grpSpPr>
          <a:xfrm>
            <a:off x="2737165" y="1499351"/>
            <a:ext cx="6335301" cy="3222199"/>
            <a:chOff x="2737165" y="1753358"/>
            <a:chExt cx="6335301" cy="32221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E5228B-7201-08E9-AAF4-AFE06132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165" y="1753358"/>
              <a:ext cx="6285235" cy="50416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B6CD16-74A3-8B81-A3EE-D297DF58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365" y="2359122"/>
              <a:ext cx="6172833" cy="2565635"/>
            </a:xfrm>
            <a:prstGeom prst="rect">
              <a:avLst/>
            </a:prstGeom>
            <a:effectLst/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263467-226A-D86A-3B16-0D2C66D04E12}"/>
                </a:ext>
              </a:extLst>
            </p:cNvPr>
            <p:cNvSpPr/>
            <p:nvPr/>
          </p:nvSpPr>
          <p:spPr>
            <a:xfrm>
              <a:off x="8610600" y="1866893"/>
              <a:ext cx="245533" cy="3217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9C2B3D-7606-AFEF-064A-A3D5AE695695}"/>
                </a:ext>
              </a:extLst>
            </p:cNvPr>
            <p:cNvSpPr/>
            <p:nvPr/>
          </p:nvSpPr>
          <p:spPr>
            <a:xfrm>
              <a:off x="2787231" y="2308321"/>
              <a:ext cx="6285235" cy="26672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FBC9597-E66B-A333-3F2A-6CBC5DC9E45E}"/>
              </a:ext>
            </a:extLst>
          </p:cNvPr>
          <p:cNvSpPr txBox="1"/>
          <p:nvPr/>
        </p:nvSpPr>
        <p:spPr>
          <a:xfrm>
            <a:off x="2126665" y="4918947"/>
            <a:ext cx="7279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전체메뉴를 마우스오버 하여 클릭할 경우 전체메뉴가 아래로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호버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됩니다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하지만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호버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된 로컬메뉴가 화면을 가려버려서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메인섹션의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내용들을 스크롤 확인할 수가 없습니다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298F4-81F5-124B-8036-FB1DF97BB936}"/>
              </a:ext>
            </a:extLst>
          </p:cNvPr>
          <p:cNvSpPr txBox="1"/>
          <p:nvPr/>
        </p:nvSpPr>
        <p:spPr>
          <a:xfrm>
            <a:off x="2060280" y="5710019"/>
            <a:ext cx="7668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삽입한 후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STICKY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기능을 추가하고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HOVER EFFECT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기능을 추가 하여 </a:t>
            </a:r>
            <a:endParaRPr lang="en-US" altLang="ko-KR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메인섹션과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주요메뉴의 내용을 확인할 수 있게 하겠습니다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EDE282-D8B7-6BEB-720B-B702BD1D57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48" y="5710019"/>
            <a:ext cx="478432" cy="478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7CFBD9-B46C-ED6A-849B-388B5FDD5B9C}"/>
              </a:ext>
            </a:extLst>
          </p:cNvPr>
          <p:cNvSpPr txBox="1"/>
          <p:nvPr/>
        </p:nvSpPr>
        <p:spPr>
          <a:xfrm>
            <a:off x="10208765" y="5602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단점</a:t>
            </a:r>
          </a:p>
        </p:txBody>
      </p:sp>
    </p:spTree>
    <p:extLst>
      <p:ext uri="{BB962C8B-B14F-4D97-AF65-F5344CB8AC3E}">
        <p14:creationId xmlns:p14="http://schemas.microsoft.com/office/powerpoint/2010/main" val="372289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8777D1-85AD-4B34-8337-08FA94F6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Soma RENEWAL PROJECT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573C9-E11C-4EF7-ACC6-101378D4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fld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37602-FF13-47EF-920F-555D62B0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8" y="458948"/>
            <a:ext cx="1502329" cy="4582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E505CF-EA76-48FB-9FBB-E91B5C562B24}"/>
              </a:ext>
            </a:extLst>
          </p:cNvPr>
          <p:cNvSpPr/>
          <p:nvPr/>
        </p:nvSpPr>
        <p:spPr>
          <a:xfrm>
            <a:off x="134224" y="0"/>
            <a:ext cx="134224" cy="6858000"/>
          </a:xfrm>
          <a:prstGeom prst="rect">
            <a:avLst/>
          </a:prstGeom>
          <a:solidFill>
            <a:srgbClr val="F4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B8CC-915A-4DBC-B69C-73B9407D7A9F}"/>
              </a:ext>
            </a:extLst>
          </p:cNvPr>
          <p:cNvSpPr/>
          <p:nvPr/>
        </p:nvSpPr>
        <p:spPr>
          <a:xfrm rot="16200000">
            <a:off x="2258736" y="-1741065"/>
            <a:ext cx="134224" cy="4114800"/>
          </a:xfrm>
          <a:prstGeom prst="rect">
            <a:avLst/>
          </a:prstGeom>
          <a:solidFill>
            <a:srgbClr val="F4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F39909-D477-487A-93F8-BF8D926A5D60}"/>
              </a:ext>
            </a:extLst>
          </p:cNvPr>
          <p:cNvSpPr/>
          <p:nvPr/>
        </p:nvSpPr>
        <p:spPr>
          <a:xfrm>
            <a:off x="4383248" y="316335"/>
            <a:ext cx="7808752" cy="67113"/>
          </a:xfrm>
          <a:prstGeom prst="rect">
            <a:avLst/>
          </a:prstGeom>
          <a:solidFill>
            <a:srgbClr val="57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0CC20-96FA-447D-B293-A9B78FDEB136}"/>
              </a:ext>
            </a:extLst>
          </p:cNvPr>
          <p:cNvSpPr txBox="1"/>
          <p:nvPr/>
        </p:nvSpPr>
        <p:spPr>
          <a:xfrm>
            <a:off x="1342795" y="108218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INDEX</a:t>
            </a:r>
            <a:endParaRPr lang="ko-KR" altLang="en-US" sz="36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7DBD5-55B7-44B1-B4D0-D1D5A2FB5FFB}"/>
              </a:ext>
            </a:extLst>
          </p:cNvPr>
          <p:cNvSpPr txBox="1"/>
          <p:nvPr/>
        </p:nvSpPr>
        <p:spPr>
          <a:xfrm>
            <a:off x="1180097" y="203274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INTRODUCE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7328A-4945-4B55-A5AD-903CBF714212}"/>
              </a:ext>
            </a:extLst>
          </p:cNvPr>
          <p:cNvSpPr txBox="1"/>
          <p:nvPr/>
        </p:nvSpPr>
        <p:spPr>
          <a:xfrm>
            <a:off x="3542720" y="2041458"/>
            <a:ext cx="220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TARGET ANALYSIS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AA521-6312-46D5-9D6A-6B3CD60F38EB}"/>
              </a:ext>
            </a:extLst>
          </p:cNvPr>
          <p:cNvSpPr txBox="1"/>
          <p:nvPr/>
        </p:nvSpPr>
        <p:spPr>
          <a:xfrm>
            <a:off x="6515573" y="204145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BENCH MARKING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45EEC5-9D6A-4E87-A5E0-4D296A461A42}"/>
              </a:ext>
            </a:extLst>
          </p:cNvPr>
          <p:cNvSpPr txBox="1"/>
          <p:nvPr/>
        </p:nvSpPr>
        <p:spPr>
          <a:xfrm>
            <a:off x="9197992" y="2032744"/>
            <a:ext cx="24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RENEWAL CONCEPT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BEE121-23A5-4239-BD24-03F8CD279807}"/>
              </a:ext>
            </a:extLst>
          </p:cNvPr>
          <p:cNvSpPr/>
          <p:nvPr/>
        </p:nvSpPr>
        <p:spPr>
          <a:xfrm>
            <a:off x="925794" y="2914132"/>
            <a:ext cx="1935746" cy="25442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D74A81-604D-4DCE-BD82-58D47DAAC7DE}"/>
              </a:ext>
            </a:extLst>
          </p:cNvPr>
          <p:cNvSpPr/>
          <p:nvPr/>
        </p:nvSpPr>
        <p:spPr>
          <a:xfrm>
            <a:off x="3646877" y="2914132"/>
            <a:ext cx="1935746" cy="25442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96D9A8-8E74-4619-9A16-00A75B9A17BF}"/>
              </a:ext>
            </a:extLst>
          </p:cNvPr>
          <p:cNvSpPr/>
          <p:nvPr/>
        </p:nvSpPr>
        <p:spPr>
          <a:xfrm>
            <a:off x="6574878" y="2914132"/>
            <a:ext cx="1935746" cy="25442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2C4FD9-6E8F-4975-9258-B4EB80263B84}"/>
              </a:ext>
            </a:extLst>
          </p:cNvPr>
          <p:cNvSpPr/>
          <p:nvPr/>
        </p:nvSpPr>
        <p:spPr>
          <a:xfrm>
            <a:off x="9414936" y="2914131"/>
            <a:ext cx="1935746" cy="25442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7614A1-294F-473E-990E-962595C2CD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28" y="2375137"/>
            <a:ext cx="457200" cy="457200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E7896A-642F-4F7E-BBF5-DE10DD85BB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29" y="2375137"/>
            <a:ext cx="457200" cy="457200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905D96-E021-4D8E-8DCA-2E21464B58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51" y="2375137"/>
            <a:ext cx="457200" cy="457200"/>
          </a:xfrm>
          <a:prstGeom prst="rect">
            <a:avLst/>
          </a:prstGeom>
          <a:noFill/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4E94DF-5658-4FEA-AC33-F6F7F46028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00" y="2375137"/>
            <a:ext cx="457200" cy="457200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20FA8-4C28-41B4-9AC3-A0A86269CD1D}"/>
              </a:ext>
            </a:extLst>
          </p:cNvPr>
          <p:cNvSpPr txBox="1"/>
          <p:nvPr/>
        </p:nvSpPr>
        <p:spPr>
          <a:xfrm>
            <a:off x="1153668" y="324433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소마 미술관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A6D5C-7062-4E2B-A813-E3C0420FE08B}"/>
              </a:ext>
            </a:extLst>
          </p:cNvPr>
          <p:cNvSpPr txBox="1"/>
          <p:nvPr/>
        </p:nvSpPr>
        <p:spPr>
          <a:xfrm>
            <a:off x="1191037" y="4031170"/>
            <a:ext cx="142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요구사항 및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54BA2C-AC3E-4387-88F2-21A72C74D0A6}"/>
              </a:ext>
            </a:extLst>
          </p:cNvPr>
          <p:cNvSpPr txBox="1"/>
          <p:nvPr/>
        </p:nvSpPr>
        <p:spPr>
          <a:xfrm>
            <a:off x="1289134" y="480887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방문자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B362CE-EC23-4D6C-A4E8-927B2ED913B0}"/>
              </a:ext>
            </a:extLst>
          </p:cNvPr>
          <p:cNvSpPr txBox="1"/>
          <p:nvPr/>
        </p:nvSpPr>
        <p:spPr>
          <a:xfrm>
            <a:off x="4214178" y="3244334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타겟설정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2416E-054A-46B0-964E-A903BBD92E28}"/>
              </a:ext>
            </a:extLst>
          </p:cNvPr>
          <p:cNvSpPr txBox="1"/>
          <p:nvPr/>
        </p:nvSpPr>
        <p:spPr>
          <a:xfrm>
            <a:off x="4046365" y="4031170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페르소나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55E07-9390-4D65-A293-A28CCB3C4431}"/>
              </a:ext>
            </a:extLst>
          </p:cNvPr>
          <p:cNvSpPr txBox="1"/>
          <p:nvPr/>
        </p:nvSpPr>
        <p:spPr>
          <a:xfrm>
            <a:off x="4046364" y="481800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서브 페르소나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133A0E-B492-43CB-8F7C-AD7902970F5B}"/>
              </a:ext>
            </a:extLst>
          </p:cNvPr>
          <p:cNvSpPr txBox="1"/>
          <p:nvPr/>
        </p:nvSpPr>
        <p:spPr>
          <a:xfrm>
            <a:off x="6775620" y="3244334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946BBA-10DC-44B2-B52A-F53AE2AEE0C2}"/>
              </a:ext>
            </a:extLst>
          </p:cNvPr>
          <p:cNvSpPr txBox="1"/>
          <p:nvPr/>
        </p:nvSpPr>
        <p:spPr>
          <a:xfrm>
            <a:off x="6792951" y="4031170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C2B46-9C66-46E3-8640-C2DD1A6DFF91}"/>
              </a:ext>
            </a:extLst>
          </p:cNvPr>
          <p:cNvSpPr txBox="1"/>
          <p:nvPr/>
        </p:nvSpPr>
        <p:spPr>
          <a:xfrm>
            <a:off x="6971869" y="4808873"/>
            <a:ext cx="105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SWOT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4C55E6-4208-4669-9042-7CD09DF7B752}"/>
              </a:ext>
            </a:extLst>
          </p:cNvPr>
          <p:cNvSpPr txBox="1"/>
          <p:nvPr/>
        </p:nvSpPr>
        <p:spPr>
          <a:xfrm>
            <a:off x="9742708" y="3244334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구체적 구현방안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9C851-AF4F-4B6E-9FF1-345E31677314}"/>
              </a:ext>
            </a:extLst>
          </p:cNvPr>
          <p:cNvSpPr txBox="1"/>
          <p:nvPr/>
        </p:nvSpPr>
        <p:spPr>
          <a:xfrm>
            <a:off x="9760041" y="4031169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아이디어 스케치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866BCD-D9A4-435C-9557-6D56C32C7ECA}"/>
              </a:ext>
            </a:extLst>
          </p:cNvPr>
          <p:cNvSpPr txBox="1"/>
          <p:nvPr/>
        </p:nvSpPr>
        <p:spPr>
          <a:xfrm>
            <a:off x="9945187" y="48180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C9492D-A18F-48D2-BAD3-FC89780655E1}"/>
              </a:ext>
            </a:extLst>
          </p:cNvPr>
          <p:cNvSpPr txBox="1"/>
          <p:nvPr/>
        </p:nvSpPr>
        <p:spPr>
          <a:xfrm>
            <a:off x="6675127" y="3634043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 웹사이트 장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F262AE-3E92-4FCF-9422-06F5D71D6131}"/>
              </a:ext>
            </a:extLst>
          </p:cNvPr>
          <p:cNvSpPr txBox="1"/>
          <p:nvPr/>
        </p:nvSpPr>
        <p:spPr>
          <a:xfrm>
            <a:off x="6675130" y="4412480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장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F8CED7-0EF0-4311-9104-1A16E5032E37}"/>
              </a:ext>
            </a:extLst>
          </p:cNvPr>
          <p:cNvSpPr txBox="1"/>
          <p:nvPr/>
        </p:nvSpPr>
        <p:spPr>
          <a:xfrm>
            <a:off x="10013551" y="3634464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사이트맵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81BDA9-F3DA-4DB1-B30F-21A3306877C6}"/>
              </a:ext>
            </a:extLst>
          </p:cNvPr>
          <p:cNvSpPr txBox="1"/>
          <p:nvPr/>
        </p:nvSpPr>
        <p:spPr>
          <a:xfrm>
            <a:off x="9862633" y="4409055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318947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030358F-A858-0A90-EB1C-8251C6A0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F01738-3E56-50AA-9BBF-94858167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54014-C079-2597-CE5C-216AF55D3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51" y="1621581"/>
            <a:ext cx="1637801" cy="4360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C8AF9-BA1B-E903-A7E8-96BACFE8CC6E}"/>
              </a:ext>
            </a:extLst>
          </p:cNvPr>
          <p:cNvSpPr txBox="1"/>
          <p:nvPr/>
        </p:nvSpPr>
        <p:spPr>
          <a:xfrm>
            <a:off x="4395091" y="1436915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33646-18F3-0942-E3FE-464B700876DB}"/>
              </a:ext>
            </a:extLst>
          </p:cNvPr>
          <p:cNvSpPr txBox="1"/>
          <p:nvPr/>
        </p:nvSpPr>
        <p:spPr>
          <a:xfrm>
            <a:off x="4395091" y="3059668"/>
            <a:ext cx="149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SUB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67BE-1AA4-D566-C792-4CA7A4A294F3}"/>
              </a:ext>
            </a:extLst>
          </p:cNvPr>
          <p:cNvSpPr txBox="1"/>
          <p:nvPr/>
        </p:nvSpPr>
        <p:spPr>
          <a:xfrm>
            <a:off x="4329368" y="45489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POINT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27543A-D5B1-89E2-CFFA-69498F59AAB7}"/>
              </a:ext>
            </a:extLst>
          </p:cNvPr>
          <p:cNvGrpSpPr/>
          <p:nvPr/>
        </p:nvGrpSpPr>
        <p:grpSpPr>
          <a:xfrm>
            <a:off x="4763581" y="1989753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0F438B0-3D7F-715B-A2E7-9061662B1361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DE8AC1F-3CE4-2313-7378-4E580E54340E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7EA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DDF31C-A76D-B6C3-36EF-EC14A2ED5FB1}"/>
                </a:ext>
              </a:extLst>
            </p:cNvPr>
            <p:cNvSpPr txBox="1"/>
            <p:nvPr/>
          </p:nvSpPr>
          <p:spPr>
            <a:xfrm>
              <a:off x="6251003" y="2537447"/>
              <a:ext cx="5790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WHITE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#FFFFFF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9ED98E-2304-2037-2248-7DC64C3F698E}"/>
              </a:ext>
            </a:extLst>
          </p:cNvPr>
          <p:cNvGrpSpPr/>
          <p:nvPr/>
        </p:nvGrpSpPr>
        <p:grpSpPr>
          <a:xfrm>
            <a:off x="4761851" y="3519844"/>
            <a:ext cx="776175" cy="886408"/>
            <a:chOff x="6152419" y="1989753"/>
            <a:chExt cx="776175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7A261F-EDE8-261D-D9CC-A72E58DEDBB8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3F1AAA-91E1-57ED-1696-156CC8190E1D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834309-0AA4-D18B-EC2A-744799AF802B}"/>
                </a:ext>
              </a:extLst>
            </p:cNvPr>
            <p:cNvSpPr txBox="1"/>
            <p:nvPr/>
          </p:nvSpPr>
          <p:spPr>
            <a:xfrm>
              <a:off x="6152419" y="2537447"/>
              <a:ext cx="7761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WHITE GREY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#F5F5F5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1C79D8-AA44-7B2B-5816-BCECE10B2D75}"/>
              </a:ext>
            </a:extLst>
          </p:cNvPr>
          <p:cNvGrpSpPr/>
          <p:nvPr/>
        </p:nvGrpSpPr>
        <p:grpSpPr>
          <a:xfrm>
            <a:off x="4709753" y="5062901"/>
            <a:ext cx="880370" cy="886408"/>
            <a:chOff x="6100322" y="1989753"/>
            <a:chExt cx="880370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669E8E-E3E1-8070-634B-173086A3F71B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E65C17-6E71-70E8-99F2-5219BC2D50EF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E7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AA7851-566F-A61C-1B91-4C93E977D77D}"/>
                </a:ext>
              </a:extLst>
            </p:cNvPr>
            <p:cNvSpPr txBox="1"/>
            <p:nvPr/>
          </p:nvSpPr>
          <p:spPr>
            <a:xfrm>
              <a:off x="6100322" y="2537447"/>
              <a:ext cx="880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DARK ORANGE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#E79B00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FDA5D2-22DD-95CF-4313-59E93185B703}"/>
              </a:ext>
            </a:extLst>
          </p:cNvPr>
          <p:cNvSpPr txBox="1"/>
          <p:nvPr/>
        </p:nvSpPr>
        <p:spPr>
          <a:xfrm>
            <a:off x="9037444" y="1436915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FONT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773F98-2D50-B973-1B20-18B5333652BF}"/>
              </a:ext>
            </a:extLst>
          </p:cNvPr>
          <p:cNvSpPr txBox="1"/>
          <p:nvPr/>
        </p:nvSpPr>
        <p:spPr>
          <a:xfrm>
            <a:off x="8426257" y="3429000"/>
            <a:ext cx="21805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TNB 13px</a:t>
            </a:r>
            <a:endParaRPr lang="ko-KR" altLang="en-US" sz="1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6160F9-E408-7F97-0B67-6F0427A65EF4}"/>
              </a:ext>
            </a:extLst>
          </p:cNvPr>
          <p:cNvSpPr txBox="1"/>
          <p:nvPr/>
        </p:nvSpPr>
        <p:spPr>
          <a:xfrm>
            <a:off x="8445307" y="3640164"/>
            <a:ext cx="2381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FONT, FNB 15px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79932F-FC2F-3462-0245-140B49EF099B}"/>
              </a:ext>
            </a:extLst>
          </p:cNvPr>
          <p:cNvSpPr txBox="1"/>
          <p:nvPr/>
        </p:nvSpPr>
        <p:spPr>
          <a:xfrm>
            <a:off x="8353100" y="3841204"/>
            <a:ext cx="232687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GNB17px </a:t>
            </a:r>
            <a:endParaRPr lang="ko-KR" alt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2A702B-927B-FEA0-74D3-158EE8065227}"/>
              </a:ext>
            </a:extLst>
          </p:cNvPr>
          <p:cNvSpPr txBox="1"/>
          <p:nvPr/>
        </p:nvSpPr>
        <p:spPr>
          <a:xfrm>
            <a:off x="7161789" y="5197084"/>
            <a:ext cx="48558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TITLE 45px </a:t>
            </a:r>
            <a:endParaRPr lang="ko-KR" altLang="en-US" sz="4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6FCB09-A4CF-5E96-ED17-1F94F7AEE5AF}"/>
              </a:ext>
            </a:extLst>
          </p:cNvPr>
          <p:cNvSpPr txBox="1"/>
          <p:nvPr/>
        </p:nvSpPr>
        <p:spPr>
          <a:xfrm>
            <a:off x="7759775" y="4112282"/>
            <a:ext cx="35996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DESCRIPTION 23px </a:t>
            </a:r>
            <a:endParaRPr lang="ko-KR" altLang="en-US" sz="2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0D5DA9-B739-FC6A-3A8A-CC38C3D26DFE}"/>
              </a:ext>
            </a:extLst>
          </p:cNvPr>
          <p:cNvSpPr txBox="1"/>
          <p:nvPr/>
        </p:nvSpPr>
        <p:spPr>
          <a:xfrm>
            <a:off x="9107726" y="299164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SIZE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F83E72-5100-967F-5EF5-A4710CC5A255}"/>
              </a:ext>
            </a:extLst>
          </p:cNvPr>
          <p:cNvSpPr txBox="1"/>
          <p:nvPr/>
        </p:nvSpPr>
        <p:spPr>
          <a:xfrm>
            <a:off x="6993326" y="2075782"/>
            <a:ext cx="5008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Montserrat, Noto Sans KR, </a:t>
            </a:r>
            <a:r>
              <a:rPr lang="ko-KR" altLang="en-US" sz="1200" b="0" dirty="0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맑은 고딕</a:t>
            </a:r>
            <a:r>
              <a:rPr lang="en-US" altLang="ko-KR" sz="1200" b="0" dirty="0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b="0" dirty="0" err="1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Malgun</a:t>
            </a:r>
            <a:r>
              <a:rPr lang="en-US" altLang="ko-KR" sz="1200" b="0" dirty="0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Gothic, </a:t>
            </a:r>
            <a:r>
              <a:rPr lang="en-US" altLang="ko-KR" sz="1200" b="0" dirty="0" err="1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AppleSDGothicNeo</a:t>
            </a:r>
            <a:r>
              <a:rPr lang="en-US" altLang="ko-KR" sz="1200" b="0" dirty="0">
                <a:solidFill>
                  <a:srgbClr val="202124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sans-serif</a:t>
            </a: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401EF4-5AAC-C2F4-36FF-7915076DEED0}"/>
              </a:ext>
            </a:extLst>
          </p:cNvPr>
          <p:cNvSpPr txBox="1"/>
          <p:nvPr/>
        </p:nvSpPr>
        <p:spPr>
          <a:xfrm>
            <a:off x="7161789" y="4778794"/>
            <a:ext cx="47610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BOX TITLE 35px </a:t>
            </a:r>
            <a:endParaRPr lang="ko-KR" altLang="en-US" sz="3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E2A03B-C7B2-0EB3-95BB-7B424FED3B44}"/>
              </a:ext>
            </a:extLst>
          </p:cNvPr>
          <p:cNvSpPr txBox="1"/>
          <p:nvPr/>
        </p:nvSpPr>
        <p:spPr>
          <a:xfrm>
            <a:off x="7403175" y="4439171"/>
            <a:ext cx="4226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BOX SUB TITLE 25px 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71474-3A79-E1C0-5542-EFB2571FB2DC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174852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27C94A5-E3EE-3ACB-7C20-9861A4EF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D1299B-AC69-15EB-4BA1-05A5B404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9C9621-1682-485D-B6DA-003C3A581A37}"/>
              </a:ext>
            </a:extLst>
          </p:cNvPr>
          <p:cNvGrpSpPr/>
          <p:nvPr/>
        </p:nvGrpSpPr>
        <p:grpSpPr>
          <a:xfrm>
            <a:off x="2757054" y="1439325"/>
            <a:ext cx="6677892" cy="3067645"/>
            <a:chOff x="2757054" y="1681605"/>
            <a:chExt cx="6677892" cy="30676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464D3F-69B6-4D6A-829F-CE714E79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54" y="1681605"/>
              <a:ext cx="6677892" cy="306764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205440-F026-4850-8BD4-9AF6115B8C1B}"/>
                </a:ext>
              </a:extLst>
            </p:cNvPr>
            <p:cNvSpPr/>
            <p:nvPr/>
          </p:nvSpPr>
          <p:spPr>
            <a:xfrm>
              <a:off x="2819399" y="2161309"/>
              <a:ext cx="6527801" cy="25879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B469B1-C4BD-464C-9909-935BA63EE3EE}"/>
                </a:ext>
              </a:extLst>
            </p:cNvPr>
            <p:cNvSpPr/>
            <p:nvPr/>
          </p:nvSpPr>
          <p:spPr>
            <a:xfrm>
              <a:off x="3768436" y="4509479"/>
              <a:ext cx="775855" cy="156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210A23-05E3-4AE3-92B0-484B8A99D6A8}"/>
              </a:ext>
            </a:extLst>
          </p:cNvPr>
          <p:cNvSpPr txBox="1"/>
          <p:nvPr/>
        </p:nvSpPr>
        <p:spPr>
          <a:xfrm>
            <a:off x="1508478" y="4795895"/>
            <a:ext cx="984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한국민속촌 웹페이지 방문 시 보여지는 </a:t>
            </a:r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메인섹션의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 VISUAL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 진행중인 이벤트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알 수 있으며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슬라이드 형태로 진행중인 이벤트를 확인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할 수 있습니다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 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방문자가 알고 싶어하는 방문의도를 잘 반영하여 한눈에 알아볼 수 있게 하였습니다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99A79-89F6-97B0-43A2-7DAF7CA8CE70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장점</a:t>
            </a:r>
          </a:p>
        </p:txBody>
      </p:sp>
    </p:spTree>
    <p:extLst>
      <p:ext uri="{BB962C8B-B14F-4D97-AF65-F5344CB8AC3E}">
        <p14:creationId xmlns:p14="http://schemas.microsoft.com/office/powerpoint/2010/main" val="62822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D45DFA8-6905-4679-8E1F-CC1719B4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B438C6-419F-45A8-A338-B5EFCB8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966CC-F176-4848-B004-F84079DDE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15" y="1588656"/>
            <a:ext cx="5040985" cy="31785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87EBF-6EBE-404A-8C5C-CFEEC0581837}"/>
              </a:ext>
            </a:extLst>
          </p:cNvPr>
          <p:cNvSpPr txBox="1"/>
          <p:nvPr/>
        </p:nvSpPr>
        <p:spPr>
          <a:xfrm>
            <a:off x="831274" y="5269344"/>
            <a:ext cx="1081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한국민속촌 웹페이지의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마우스오버시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HOVER EFFECT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기능으로 나타나는 로컬메뉴는 왼쪽 부분에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오늘의 운영시간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나타내고 있으며 이것은 방문자가 알고 싶어하는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한국민속촌의 방문의도를 잘 파악한 듯 합니다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148938-3A07-4482-8133-6A246C227DE0}"/>
              </a:ext>
            </a:extLst>
          </p:cNvPr>
          <p:cNvSpPr/>
          <p:nvPr/>
        </p:nvSpPr>
        <p:spPr>
          <a:xfrm>
            <a:off x="3643506" y="2161309"/>
            <a:ext cx="928494" cy="11360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1954B-9470-0965-31B1-40D998E7E03D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장점</a:t>
            </a:r>
          </a:p>
        </p:txBody>
      </p:sp>
    </p:spTree>
    <p:extLst>
      <p:ext uri="{BB962C8B-B14F-4D97-AF65-F5344CB8AC3E}">
        <p14:creationId xmlns:p14="http://schemas.microsoft.com/office/powerpoint/2010/main" val="281853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CAF24C-E86C-45A0-ABC4-3835B5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E677D-5353-4D9B-82CD-B565B5BA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A40B8-09B8-4C01-905B-7C9298D58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79" y="1182254"/>
            <a:ext cx="5714841" cy="3527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E653F-E6E2-48E0-9889-C58E46C3657E}"/>
              </a:ext>
            </a:extLst>
          </p:cNvPr>
          <p:cNvSpPr txBox="1"/>
          <p:nvPr/>
        </p:nvSpPr>
        <p:spPr>
          <a:xfrm>
            <a:off x="895928" y="5117683"/>
            <a:ext cx="1079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한국민속촌에 방문하는 주요 목적과 의도를 분석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하고  민속촌을 방문하기 전 어떠한 이벤트가 있는지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상세히 알아볼 수 있도록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즐길거리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메뉴를 강조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한 것은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방문자의 관심과 의도를 집중시키는 역할을 합니다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EC40E-58E2-C074-6F56-D77E25DD819D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웹사이트 장점</a:t>
            </a:r>
          </a:p>
        </p:txBody>
      </p:sp>
    </p:spTree>
    <p:extLst>
      <p:ext uri="{BB962C8B-B14F-4D97-AF65-F5344CB8AC3E}">
        <p14:creationId xmlns:p14="http://schemas.microsoft.com/office/powerpoint/2010/main" val="451828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0A1FCD-8B6B-48D6-9A3F-06C39574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A83076-EAB7-4910-BDEB-7BA99E14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99BF4-DD9A-41AE-ADDA-F8A4DA9B4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3" y="1591471"/>
            <a:ext cx="5209309" cy="2393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CC831B-CB33-452A-9762-F7EB1F14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6" y="1591471"/>
            <a:ext cx="4422148" cy="2788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DD96E0-D1BB-4FE0-9A62-7784E10D3970}"/>
              </a:ext>
            </a:extLst>
          </p:cNvPr>
          <p:cNvSpPr/>
          <p:nvPr/>
        </p:nvSpPr>
        <p:spPr>
          <a:xfrm>
            <a:off x="1110434" y="1761328"/>
            <a:ext cx="4311311" cy="14159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CA72E8-4D9E-4700-9EFF-E12D8A7A4D19}"/>
              </a:ext>
            </a:extLst>
          </p:cNvPr>
          <p:cNvSpPr/>
          <p:nvPr/>
        </p:nvSpPr>
        <p:spPr>
          <a:xfrm>
            <a:off x="6096000" y="1668965"/>
            <a:ext cx="4442691" cy="25219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03D4A-59AB-4A44-A7DB-930AB903B046}"/>
              </a:ext>
            </a:extLst>
          </p:cNvPr>
          <p:cNvSpPr txBox="1"/>
          <p:nvPr/>
        </p:nvSpPr>
        <p:spPr>
          <a:xfrm>
            <a:off x="1652315" y="4784491"/>
            <a:ext cx="8887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마우스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오버시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HOVER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EFFECT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기능으로 로컬메뉴가 나타나지만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마우스 커서가 조금만 벗어나면 로컬메뉴가 닫히는 현상이 일어나 로컬메뉴의 목록들을 클릭할 수가 없습니다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55031D-41E9-4221-BCF1-8BAFBE1D8D8A}"/>
              </a:ext>
            </a:extLst>
          </p:cNvPr>
          <p:cNvSpPr txBox="1"/>
          <p:nvPr/>
        </p:nvSpPr>
        <p:spPr>
          <a:xfrm>
            <a:off x="1451137" y="5755086"/>
            <a:ext cx="928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정리하여 만들 때 각 목록들의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MARGIN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확대하여 마우스 오버 범위를 넓게 잡겠습니다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8BBCD-E461-CC29-9BBC-25657C1284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05" y="5700536"/>
            <a:ext cx="478432" cy="478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177957-B8A5-7018-66E2-BCD89FB48926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단점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63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9C4AC5D-DA57-4764-886C-919187E7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3A54DB-B491-4E4B-B664-DB2AB1A8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B15CC-B5C0-3F5D-4C85-DC13BD6D2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2" y="2139782"/>
            <a:ext cx="4360164" cy="1929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E7968F-4059-60C0-EF97-C8B20940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78" y="2139782"/>
            <a:ext cx="4360164" cy="19402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BC915F-823C-6E20-E8AC-1F8EE06A4962}"/>
              </a:ext>
            </a:extLst>
          </p:cNvPr>
          <p:cNvSpPr/>
          <p:nvPr/>
        </p:nvSpPr>
        <p:spPr>
          <a:xfrm>
            <a:off x="1335024" y="2487167"/>
            <a:ext cx="4023360" cy="158228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F400EE-32EE-ECF6-FB0C-A031557C3AF6}"/>
              </a:ext>
            </a:extLst>
          </p:cNvPr>
          <p:cNvSpPr/>
          <p:nvPr/>
        </p:nvSpPr>
        <p:spPr>
          <a:xfrm>
            <a:off x="6470904" y="2410967"/>
            <a:ext cx="4023360" cy="158228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4988-7C88-DF73-CF5D-D10B7B039824}"/>
              </a:ext>
            </a:extLst>
          </p:cNvPr>
          <p:cNvSpPr txBox="1"/>
          <p:nvPr/>
        </p:nvSpPr>
        <p:spPr>
          <a:xfrm>
            <a:off x="1401333" y="4619468"/>
            <a:ext cx="9256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메인섹션의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이미지와 그리드가 너무 커서 화면에서 한 부분이 잘려 보이며 아래로 스크롤해서 봐야 하는 번거로움이 있습니다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92AD7-9915-B045-F2CE-A7F59FD68F09}"/>
              </a:ext>
            </a:extLst>
          </p:cNvPr>
          <p:cNvSpPr txBox="1"/>
          <p:nvPr/>
        </p:nvSpPr>
        <p:spPr>
          <a:xfrm>
            <a:off x="1482285" y="5237695"/>
            <a:ext cx="909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메인섹션의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이미지와 그리드의 크기를 줄여 한눈에 볼 수 있게끔 픽셀들을 줄여 조정하겠습니다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D84B6F-D2A2-4173-34D6-37DC542FDB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3" y="5163365"/>
            <a:ext cx="478432" cy="478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013F6-DB4A-690F-EB18-3ABB1B8FAF3C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단점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344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F909659-5590-46CF-A1AE-CF6FCC52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FC0404-1610-4499-A154-81DAA0B4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F256F-73D7-C1BB-459D-3CB1D7415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03" y="1143676"/>
            <a:ext cx="1629613" cy="4338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ECE907-E6D0-0A91-EDFA-C5B4E49DF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12" y="2204587"/>
            <a:ext cx="5705856" cy="2448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4B58B-0131-4C24-73A2-A3A4488FEED1}"/>
              </a:ext>
            </a:extLst>
          </p:cNvPr>
          <p:cNvSpPr txBox="1"/>
          <p:nvPr/>
        </p:nvSpPr>
        <p:spPr>
          <a:xfrm>
            <a:off x="3350648" y="5197965"/>
            <a:ext cx="6991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FOOTER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부분이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HEADER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SECTION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색의 대비가 애매하여 경계가 애매합니다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A99AA1-DDB8-CD07-E7F5-1CB1A3023295}"/>
              </a:ext>
            </a:extLst>
          </p:cNvPr>
          <p:cNvSpPr/>
          <p:nvPr/>
        </p:nvSpPr>
        <p:spPr>
          <a:xfrm>
            <a:off x="1241603" y="5257800"/>
            <a:ext cx="1629613" cy="2244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B479D8A-E8B6-5AA4-BE46-515B783F1C0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71216" y="4528582"/>
            <a:ext cx="1067152" cy="841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A327D9-35AD-C395-2B60-204B68E8337B}"/>
              </a:ext>
            </a:extLst>
          </p:cNvPr>
          <p:cNvSpPr/>
          <p:nvPr/>
        </p:nvSpPr>
        <p:spPr>
          <a:xfrm>
            <a:off x="3938368" y="3575304"/>
            <a:ext cx="5382416" cy="953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E2868-4386-9E03-AA02-2FB7552443B2}"/>
              </a:ext>
            </a:extLst>
          </p:cNvPr>
          <p:cNvSpPr txBox="1"/>
          <p:nvPr/>
        </p:nvSpPr>
        <p:spPr>
          <a:xfrm>
            <a:off x="2056409" y="5686490"/>
            <a:ext cx="8959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</a:rPr>
              <a:t>FOOTER</a:t>
            </a:r>
            <a:r>
              <a:rPr lang="ko-KR" altLang="en-US" b="1" dirty="0">
                <a:solidFill>
                  <a:srgbClr val="BF5108"/>
                </a:solidFill>
              </a:rPr>
              <a:t>의 </a:t>
            </a:r>
            <a:r>
              <a:rPr lang="en-US" altLang="ko-KR" b="1" dirty="0">
                <a:solidFill>
                  <a:srgbClr val="BF5108"/>
                </a:solidFill>
              </a:rPr>
              <a:t>BACKGROUND COLOR</a:t>
            </a:r>
            <a:r>
              <a:rPr lang="ko-KR" altLang="en-US" b="1" dirty="0">
                <a:solidFill>
                  <a:srgbClr val="BF5108"/>
                </a:solidFill>
              </a:rPr>
              <a:t>를 </a:t>
            </a:r>
            <a:r>
              <a:rPr lang="en-US" altLang="ko-KR" b="1" dirty="0">
                <a:solidFill>
                  <a:srgbClr val="BF5108"/>
                </a:solidFill>
              </a:rPr>
              <a:t>#333333</a:t>
            </a:r>
            <a:r>
              <a:rPr lang="ko-KR" altLang="en-US" b="1" dirty="0">
                <a:solidFill>
                  <a:srgbClr val="BF5108"/>
                </a:solidFill>
              </a:rPr>
              <a:t>로 설정하고 </a:t>
            </a:r>
            <a:r>
              <a:rPr lang="en-US" altLang="ko-KR" b="1" dirty="0">
                <a:solidFill>
                  <a:srgbClr val="BF5108"/>
                </a:solidFill>
              </a:rPr>
              <a:t>FNB FONT</a:t>
            </a:r>
            <a:r>
              <a:rPr lang="ko-KR" altLang="en-US" b="1" dirty="0">
                <a:solidFill>
                  <a:srgbClr val="BF5108"/>
                </a:solidFill>
              </a:rPr>
              <a:t>는 </a:t>
            </a:r>
            <a:r>
              <a:rPr lang="en-US" altLang="ko-KR" b="1" dirty="0">
                <a:solidFill>
                  <a:srgbClr val="BF5108"/>
                </a:solidFill>
              </a:rPr>
              <a:t>#999999, </a:t>
            </a:r>
          </a:p>
          <a:p>
            <a:r>
              <a:rPr lang="ko-KR" altLang="en-US" b="1" dirty="0">
                <a:solidFill>
                  <a:srgbClr val="BF5108"/>
                </a:solidFill>
              </a:rPr>
              <a:t>주소 </a:t>
            </a:r>
            <a:r>
              <a:rPr lang="en-US" altLang="ko-KR" b="1" dirty="0">
                <a:solidFill>
                  <a:srgbClr val="BF5108"/>
                </a:solidFill>
              </a:rPr>
              <a:t>FONT</a:t>
            </a:r>
            <a:r>
              <a:rPr lang="ko-KR" altLang="en-US" b="1" dirty="0">
                <a:solidFill>
                  <a:srgbClr val="BF5108"/>
                </a:solidFill>
              </a:rPr>
              <a:t>는 </a:t>
            </a:r>
            <a:r>
              <a:rPr lang="en-US" altLang="ko-KR" b="1" dirty="0">
                <a:solidFill>
                  <a:srgbClr val="BF5108"/>
                </a:solidFill>
              </a:rPr>
              <a:t>#777777, COPYRIGHT FONT</a:t>
            </a:r>
            <a:r>
              <a:rPr lang="ko-KR" altLang="en-US" b="1" dirty="0">
                <a:solidFill>
                  <a:srgbClr val="BF5108"/>
                </a:solidFill>
              </a:rPr>
              <a:t>는 </a:t>
            </a:r>
            <a:r>
              <a:rPr lang="en-US" altLang="ko-KR" b="1" dirty="0">
                <a:solidFill>
                  <a:srgbClr val="BF5108"/>
                </a:solidFill>
              </a:rPr>
              <a:t>#555555</a:t>
            </a:r>
            <a:r>
              <a:rPr lang="ko-KR" altLang="en-US" b="1" dirty="0">
                <a:solidFill>
                  <a:srgbClr val="BF5108"/>
                </a:solidFill>
              </a:rPr>
              <a:t>로 설정하겠습니다</a:t>
            </a:r>
            <a:r>
              <a:rPr lang="en-US" altLang="ko-KR" b="1" dirty="0">
                <a:solidFill>
                  <a:srgbClr val="BF5108"/>
                </a:solidFill>
              </a:rPr>
              <a:t>.</a:t>
            </a:r>
            <a:endParaRPr lang="ko-KR" altLang="en-US" b="1" dirty="0">
              <a:solidFill>
                <a:srgbClr val="BF5108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EEF9F1-079B-68F2-D053-FAC02E3B91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7" y="5770439"/>
            <a:ext cx="478432" cy="47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AC9AB-44B5-1EC8-3DB9-4A112D6564C1}"/>
              </a:ext>
            </a:extLst>
          </p:cNvPr>
          <p:cNvSpPr txBox="1"/>
          <p:nvPr/>
        </p:nvSpPr>
        <p:spPr>
          <a:xfrm>
            <a:off x="10208765" y="54713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 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웹사이트 단점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280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AB31D12-FF63-1C7A-4F64-00E7BB17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4B9C71-E603-91EA-C986-A589CC8F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51" name="Google Shape;1087;p37">
            <a:extLst>
              <a:ext uri="{FF2B5EF4-FFF2-40B4-BE49-F238E27FC236}">
                <a16:creationId xmlns:a16="http://schemas.microsoft.com/office/drawing/2014/main" id="{B0D06EB1-AEBE-9445-1F14-7F7847F6CC5B}"/>
              </a:ext>
            </a:extLst>
          </p:cNvPr>
          <p:cNvGrpSpPr/>
          <p:nvPr/>
        </p:nvGrpSpPr>
        <p:grpSpPr>
          <a:xfrm>
            <a:off x="4975386" y="2420115"/>
            <a:ext cx="2137143" cy="2137143"/>
            <a:chOff x="3173475" y="1355750"/>
            <a:chExt cx="2796941" cy="2796941"/>
          </a:xfrm>
        </p:grpSpPr>
        <p:sp>
          <p:nvSpPr>
            <p:cNvPr id="52" name="Google Shape;1088;p37">
              <a:extLst>
                <a:ext uri="{FF2B5EF4-FFF2-40B4-BE49-F238E27FC236}">
                  <a16:creationId xmlns:a16="http://schemas.microsoft.com/office/drawing/2014/main" id="{4C0F45B4-7D71-3A34-8D62-0ADE54CB367B}"/>
                </a:ext>
              </a:extLst>
            </p:cNvPr>
            <p:cNvSpPr/>
            <p:nvPr/>
          </p:nvSpPr>
          <p:spPr>
            <a:xfrm>
              <a:off x="3173475" y="1355750"/>
              <a:ext cx="2796941" cy="2796941"/>
            </a:xfrm>
            <a:custGeom>
              <a:avLst/>
              <a:gdLst/>
              <a:ahLst/>
              <a:cxnLst/>
              <a:rect l="l" t="t" r="r" b="b"/>
              <a:pathLst>
                <a:path w="142483" h="142483" extrusionOk="0">
                  <a:moveTo>
                    <a:pt x="71247" y="3680"/>
                  </a:moveTo>
                  <a:cubicBezTo>
                    <a:pt x="89285" y="3680"/>
                    <a:pt x="106252" y="10705"/>
                    <a:pt x="119015" y="23468"/>
                  </a:cubicBezTo>
                  <a:cubicBezTo>
                    <a:pt x="131779" y="36220"/>
                    <a:pt x="138803" y="53198"/>
                    <a:pt x="138803" y="71236"/>
                  </a:cubicBezTo>
                  <a:cubicBezTo>
                    <a:pt x="138803" y="89286"/>
                    <a:pt x="131779" y="106252"/>
                    <a:pt x="119015" y="119016"/>
                  </a:cubicBezTo>
                  <a:cubicBezTo>
                    <a:pt x="106252" y="131779"/>
                    <a:pt x="89285" y="138804"/>
                    <a:pt x="71247" y="138804"/>
                  </a:cubicBezTo>
                  <a:cubicBezTo>
                    <a:pt x="53197" y="138804"/>
                    <a:pt x="36231" y="131779"/>
                    <a:pt x="23467" y="119016"/>
                  </a:cubicBezTo>
                  <a:cubicBezTo>
                    <a:pt x="10704" y="106252"/>
                    <a:pt x="3679" y="89286"/>
                    <a:pt x="3679" y="71236"/>
                  </a:cubicBezTo>
                  <a:cubicBezTo>
                    <a:pt x="3679" y="53198"/>
                    <a:pt x="10704" y="36220"/>
                    <a:pt x="23467" y="23468"/>
                  </a:cubicBezTo>
                  <a:cubicBezTo>
                    <a:pt x="36231" y="10705"/>
                    <a:pt x="53197" y="3680"/>
                    <a:pt x="71247" y="3680"/>
                  </a:cubicBezTo>
                  <a:close/>
                  <a:moveTo>
                    <a:pt x="71247" y="1"/>
                  </a:moveTo>
                  <a:cubicBezTo>
                    <a:pt x="52209" y="1"/>
                    <a:pt x="34326" y="7407"/>
                    <a:pt x="20872" y="20861"/>
                  </a:cubicBezTo>
                  <a:cubicBezTo>
                    <a:pt x="7418" y="34327"/>
                    <a:pt x="0" y="52210"/>
                    <a:pt x="0" y="71236"/>
                  </a:cubicBezTo>
                  <a:cubicBezTo>
                    <a:pt x="0" y="90274"/>
                    <a:pt x="7418" y="108157"/>
                    <a:pt x="20872" y="121611"/>
                  </a:cubicBezTo>
                  <a:cubicBezTo>
                    <a:pt x="34326" y="135065"/>
                    <a:pt x="52209" y="142483"/>
                    <a:pt x="71247" y="142483"/>
                  </a:cubicBezTo>
                  <a:cubicBezTo>
                    <a:pt x="90273" y="142483"/>
                    <a:pt x="108157" y="135065"/>
                    <a:pt x="121611" y="121611"/>
                  </a:cubicBezTo>
                  <a:cubicBezTo>
                    <a:pt x="135077" y="108157"/>
                    <a:pt x="142482" y="90274"/>
                    <a:pt x="142482" y="71236"/>
                  </a:cubicBezTo>
                  <a:cubicBezTo>
                    <a:pt x="142482" y="52210"/>
                    <a:pt x="135077" y="34327"/>
                    <a:pt x="121611" y="20861"/>
                  </a:cubicBezTo>
                  <a:cubicBezTo>
                    <a:pt x="108157" y="7407"/>
                    <a:pt x="90273" y="1"/>
                    <a:pt x="712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9;p37">
              <a:extLst>
                <a:ext uri="{FF2B5EF4-FFF2-40B4-BE49-F238E27FC236}">
                  <a16:creationId xmlns:a16="http://schemas.microsoft.com/office/drawing/2014/main" id="{98CFC09B-F6EE-F978-051F-2E7727DDEAFB}"/>
                </a:ext>
              </a:extLst>
            </p:cNvPr>
            <p:cNvSpPr/>
            <p:nvPr/>
          </p:nvSpPr>
          <p:spPr>
            <a:xfrm>
              <a:off x="3200584" y="1382879"/>
              <a:ext cx="2742723" cy="2742704"/>
            </a:xfrm>
            <a:custGeom>
              <a:avLst/>
              <a:gdLst/>
              <a:ahLst/>
              <a:cxnLst/>
              <a:rect l="l" t="t" r="r" b="b"/>
              <a:pathLst>
                <a:path w="139721" h="139720" extrusionOk="0">
                  <a:moveTo>
                    <a:pt x="69866" y="917"/>
                  </a:moveTo>
                  <a:cubicBezTo>
                    <a:pt x="88273" y="917"/>
                    <a:pt x="105585" y="8084"/>
                    <a:pt x="118610" y="21110"/>
                  </a:cubicBezTo>
                  <a:cubicBezTo>
                    <a:pt x="131636" y="34135"/>
                    <a:pt x="138803" y="51447"/>
                    <a:pt x="138803" y="69854"/>
                  </a:cubicBezTo>
                  <a:cubicBezTo>
                    <a:pt x="138803" y="88273"/>
                    <a:pt x="131636" y="105584"/>
                    <a:pt x="118610" y="118610"/>
                  </a:cubicBezTo>
                  <a:cubicBezTo>
                    <a:pt x="105585" y="131623"/>
                    <a:pt x="88273" y="138803"/>
                    <a:pt x="69866" y="138803"/>
                  </a:cubicBezTo>
                  <a:cubicBezTo>
                    <a:pt x="51447" y="138803"/>
                    <a:pt x="34136" y="131623"/>
                    <a:pt x="21110" y="118610"/>
                  </a:cubicBezTo>
                  <a:cubicBezTo>
                    <a:pt x="8085" y="105584"/>
                    <a:pt x="917" y="88273"/>
                    <a:pt x="917" y="69854"/>
                  </a:cubicBezTo>
                  <a:cubicBezTo>
                    <a:pt x="917" y="51447"/>
                    <a:pt x="8085" y="34135"/>
                    <a:pt x="21110" y="21110"/>
                  </a:cubicBezTo>
                  <a:cubicBezTo>
                    <a:pt x="34136" y="8084"/>
                    <a:pt x="51447" y="917"/>
                    <a:pt x="69866" y="917"/>
                  </a:cubicBezTo>
                  <a:close/>
                  <a:moveTo>
                    <a:pt x="69866" y="0"/>
                  </a:moveTo>
                  <a:cubicBezTo>
                    <a:pt x="51197" y="0"/>
                    <a:pt x="33659" y="7263"/>
                    <a:pt x="20467" y="20455"/>
                  </a:cubicBezTo>
                  <a:cubicBezTo>
                    <a:pt x="7263" y="33659"/>
                    <a:pt x="0" y="51197"/>
                    <a:pt x="0" y="69854"/>
                  </a:cubicBezTo>
                  <a:cubicBezTo>
                    <a:pt x="0" y="88523"/>
                    <a:pt x="7263" y="106061"/>
                    <a:pt x="20467" y="119253"/>
                  </a:cubicBezTo>
                  <a:cubicBezTo>
                    <a:pt x="33659" y="132457"/>
                    <a:pt x="51197" y="139720"/>
                    <a:pt x="69866" y="139720"/>
                  </a:cubicBezTo>
                  <a:cubicBezTo>
                    <a:pt x="88523" y="139720"/>
                    <a:pt x="106061" y="132457"/>
                    <a:pt x="119265" y="119253"/>
                  </a:cubicBezTo>
                  <a:cubicBezTo>
                    <a:pt x="132457" y="106061"/>
                    <a:pt x="139720" y="88523"/>
                    <a:pt x="139720" y="69854"/>
                  </a:cubicBezTo>
                  <a:cubicBezTo>
                    <a:pt x="139720" y="51197"/>
                    <a:pt x="132457" y="33659"/>
                    <a:pt x="119265" y="20455"/>
                  </a:cubicBezTo>
                  <a:cubicBezTo>
                    <a:pt x="106061" y="7263"/>
                    <a:pt x="88523" y="0"/>
                    <a:pt x="698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BCE5DED-3A90-5923-C159-704B10E6B1D7}"/>
              </a:ext>
            </a:extLst>
          </p:cNvPr>
          <p:cNvGrpSpPr/>
          <p:nvPr/>
        </p:nvGrpSpPr>
        <p:grpSpPr>
          <a:xfrm>
            <a:off x="6180390" y="3562080"/>
            <a:ext cx="5752529" cy="1763724"/>
            <a:chOff x="6180390" y="3562080"/>
            <a:chExt cx="3993741" cy="1224480"/>
          </a:xfrm>
        </p:grpSpPr>
        <p:grpSp>
          <p:nvGrpSpPr>
            <p:cNvPr id="54" name="Google Shape;1091;p37">
              <a:extLst>
                <a:ext uri="{FF2B5EF4-FFF2-40B4-BE49-F238E27FC236}">
                  <a16:creationId xmlns:a16="http://schemas.microsoft.com/office/drawing/2014/main" id="{6D38F116-A75A-C236-F78E-8E16025269E3}"/>
                </a:ext>
              </a:extLst>
            </p:cNvPr>
            <p:cNvGrpSpPr/>
            <p:nvPr/>
          </p:nvGrpSpPr>
          <p:grpSpPr>
            <a:xfrm>
              <a:off x="6180390" y="3562080"/>
              <a:ext cx="3993741" cy="1224480"/>
              <a:chOff x="4708206" y="2903712"/>
              <a:chExt cx="3993741" cy="1224480"/>
            </a:xfrm>
          </p:grpSpPr>
          <p:sp>
            <p:nvSpPr>
              <p:cNvPr id="55" name="Google Shape;1092;p37">
                <a:extLst>
                  <a:ext uri="{FF2B5EF4-FFF2-40B4-BE49-F238E27FC236}">
                    <a16:creationId xmlns:a16="http://schemas.microsoft.com/office/drawing/2014/main" id="{C76A7561-FB65-69FF-4911-A333810E1EE4}"/>
                  </a:ext>
                </a:extLst>
              </p:cNvPr>
              <p:cNvSpPr/>
              <p:nvPr/>
            </p:nvSpPr>
            <p:spPr>
              <a:xfrm>
                <a:off x="4708206" y="2903712"/>
                <a:ext cx="1224716" cy="1224480"/>
              </a:xfrm>
              <a:custGeom>
                <a:avLst/>
                <a:gdLst/>
                <a:ahLst/>
                <a:cxnLst/>
                <a:rect l="l" t="t" r="r" b="b"/>
                <a:pathLst>
                  <a:path w="62390" h="62378" extrusionOk="0">
                    <a:moveTo>
                      <a:pt x="31195" y="0"/>
                    </a:moveTo>
                    <a:cubicBezTo>
                      <a:pt x="13967" y="0"/>
                      <a:pt x="1" y="13966"/>
                      <a:pt x="1" y="31183"/>
                    </a:cubicBezTo>
                    <a:cubicBezTo>
                      <a:pt x="1" y="48411"/>
                      <a:pt x="13967" y="62377"/>
                      <a:pt x="31195" y="62377"/>
                    </a:cubicBezTo>
                    <a:cubicBezTo>
                      <a:pt x="48423" y="62377"/>
                      <a:pt x="62389" y="48411"/>
                      <a:pt x="62389" y="31183"/>
                    </a:cubicBezTo>
                    <a:cubicBezTo>
                      <a:pt x="62389" y="13966"/>
                      <a:pt x="48423" y="0"/>
                      <a:pt x="3119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6" name="Google Shape;1093;p37">
                <a:extLst>
                  <a:ext uri="{FF2B5EF4-FFF2-40B4-BE49-F238E27FC236}">
                    <a16:creationId xmlns:a16="http://schemas.microsoft.com/office/drawing/2014/main" id="{06D22E29-1C4C-53E1-42D2-249E4C636844}"/>
                  </a:ext>
                </a:extLst>
              </p:cNvPr>
              <p:cNvGrpSpPr/>
              <p:nvPr/>
            </p:nvGrpSpPr>
            <p:grpSpPr>
              <a:xfrm>
                <a:off x="6313924" y="2960028"/>
                <a:ext cx="2388023" cy="1111849"/>
                <a:chOff x="6237724" y="3003525"/>
                <a:chExt cx="2388023" cy="1111849"/>
              </a:xfrm>
            </p:grpSpPr>
            <p:sp>
              <p:nvSpPr>
                <p:cNvPr id="58" name="Google Shape;1094;p37">
                  <a:extLst>
                    <a:ext uri="{FF2B5EF4-FFF2-40B4-BE49-F238E27FC236}">
                      <a16:creationId xmlns:a16="http://schemas.microsoft.com/office/drawing/2014/main" id="{0066AFED-8DA8-B5F1-B982-C046BB331E1C}"/>
                    </a:ext>
                  </a:extLst>
                </p:cNvPr>
                <p:cNvSpPr txBox="1"/>
                <p:nvPr/>
              </p:nvSpPr>
              <p:spPr>
                <a:xfrm>
                  <a:off x="6237725" y="3003525"/>
                  <a:ext cx="18846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6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Fira Sans Extra Condensed Medium"/>
                      <a:sym typeface="Fira Sans Extra Condensed Medium"/>
                    </a:rPr>
                    <a:t>Threats</a:t>
                  </a:r>
                  <a:endParaRPr sz="36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59" name="Google Shape;1095;p37">
                  <a:extLst>
                    <a:ext uri="{FF2B5EF4-FFF2-40B4-BE49-F238E27FC236}">
                      <a16:creationId xmlns:a16="http://schemas.microsoft.com/office/drawing/2014/main" id="{B2D2A580-A02F-DF10-A6DB-493DC98562B6}"/>
                    </a:ext>
                  </a:extLst>
                </p:cNvPr>
                <p:cNvSpPr txBox="1"/>
                <p:nvPr/>
              </p:nvSpPr>
              <p:spPr>
                <a:xfrm>
                  <a:off x="6237724" y="3350374"/>
                  <a:ext cx="2388023" cy="76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코로나로 인하여 외국인 및 국내 방문자들의 수요가 줄어 그 만큼 웹페이지의 방문 또한 감소한 경향이 있습니다</a:t>
                  </a:r>
                  <a:r>
                    <a:rPr lang="en-US" altLang="ko-KR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.</a:t>
                  </a:r>
                  <a:endParaRPr sz="12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57" name="Google Shape;1096;p37">
                <a:extLst>
                  <a:ext uri="{FF2B5EF4-FFF2-40B4-BE49-F238E27FC236}">
                    <a16:creationId xmlns:a16="http://schemas.microsoft.com/office/drawing/2014/main" id="{305B3BDB-4B34-8319-4EA1-B23330BF86FE}"/>
                  </a:ext>
                </a:extLst>
              </p:cNvPr>
              <p:cNvSpPr/>
              <p:nvPr/>
            </p:nvSpPr>
            <p:spPr>
              <a:xfrm>
                <a:off x="4879085" y="3074552"/>
                <a:ext cx="882960" cy="882790"/>
              </a:xfrm>
              <a:custGeom>
                <a:avLst/>
                <a:gdLst/>
                <a:ahLst/>
                <a:cxnLst/>
                <a:rect l="l" t="t" r="r" b="b"/>
                <a:pathLst>
                  <a:path w="62389" h="62377" extrusionOk="0">
                    <a:moveTo>
                      <a:pt x="31194" y="0"/>
                    </a:moveTo>
                    <a:cubicBezTo>
                      <a:pt x="13966" y="0"/>
                      <a:pt x="0" y="13966"/>
                      <a:pt x="0" y="31182"/>
                    </a:cubicBezTo>
                    <a:cubicBezTo>
                      <a:pt x="0" y="48411"/>
                      <a:pt x="13966" y="62377"/>
                      <a:pt x="31194" y="62377"/>
                    </a:cubicBezTo>
                    <a:cubicBezTo>
                      <a:pt x="48423" y="62377"/>
                      <a:pt x="62389" y="48411"/>
                      <a:pt x="62389" y="31182"/>
                    </a:cubicBezTo>
                    <a:cubicBezTo>
                      <a:pt x="62389" y="13966"/>
                      <a:pt x="48423" y="0"/>
                      <a:pt x="3119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097;p37">
              <a:extLst>
                <a:ext uri="{FF2B5EF4-FFF2-40B4-BE49-F238E27FC236}">
                  <a16:creationId xmlns:a16="http://schemas.microsoft.com/office/drawing/2014/main" id="{12790472-AD73-217C-5113-C16C0987E88F}"/>
                </a:ext>
              </a:extLst>
            </p:cNvPr>
            <p:cNvGrpSpPr/>
            <p:nvPr/>
          </p:nvGrpSpPr>
          <p:grpSpPr>
            <a:xfrm>
              <a:off x="6581226" y="3964485"/>
              <a:ext cx="423043" cy="419659"/>
              <a:chOff x="-4837325" y="3612425"/>
              <a:chExt cx="293800" cy="291450"/>
            </a:xfrm>
          </p:grpSpPr>
          <p:sp>
            <p:nvSpPr>
              <p:cNvPr id="61" name="Google Shape;1098;p37">
                <a:extLst>
                  <a:ext uri="{FF2B5EF4-FFF2-40B4-BE49-F238E27FC236}">
                    <a16:creationId xmlns:a16="http://schemas.microsoft.com/office/drawing/2014/main" id="{11C6B762-EBC8-9CF6-BC4D-3556765C6EC3}"/>
                  </a:ext>
                </a:extLst>
              </p:cNvPr>
              <p:cNvSpPr/>
              <p:nvPr/>
            </p:nvSpPr>
            <p:spPr>
              <a:xfrm>
                <a:off x="-4836550" y="3612425"/>
                <a:ext cx="29302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6837" extrusionOk="0">
                    <a:moveTo>
                      <a:pt x="6837" y="2017"/>
                    </a:moveTo>
                    <a:lnTo>
                      <a:pt x="6837" y="2741"/>
                    </a:lnTo>
                    <a:lnTo>
                      <a:pt x="4789" y="2741"/>
                    </a:lnTo>
                    <a:lnTo>
                      <a:pt x="4789" y="2017"/>
                    </a:lnTo>
                    <a:close/>
                    <a:moveTo>
                      <a:pt x="4411" y="0"/>
                    </a:moveTo>
                    <a:cubicBezTo>
                      <a:pt x="3466" y="0"/>
                      <a:pt x="2741" y="725"/>
                      <a:pt x="2741" y="1702"/>
                    </a:cubicBezTo>
                    <a:lnTo>
                      <a:pt x="2741" y="2741"/>
                    </a:lnTo>
                    <a:lnTo>
                      <a:pt x="1166" y="2741"/>
                    </a:lnTo>
                    <a:cubicBezTo>
                      <a:pt x="536" y="2741"/>
                      <a:pt x="1" y="3277"/>
                      <a:pt x="1" y="3875"/>
                    </a:cubicBezTo>
                    <a:lnTo>
                      <a:pt x="1" y="4254"/>
                    </a:lnTo>
                    <a:cubicBezTo>
                      <a:pt x="1513" y="5860"/>
                      <a:pt x="3592" y="6837"/>
                      <a:pt x="5829" y="6837"/>
                    </a:cubicBezTo>
                    <a:cubicBezTo>
                      <a:pt x="8097" y="6837"/>
                      <a:pt x="10208" y="5892"/>
                      <a:pt x="11720" y="4254"/>
                    </a:cubicBezTo>
                    <a:lnTo>
                      <a:pt x="11720" y="3718"/>
                    </a:lnTo>
                    <a:cubicBezTo>
                      <a:pt x="11657" y="3214"/>
                      <a:pt x="11185" y="2741"/>
                      <a:pt x="10649" y="2741"/>
                    </a:cubicBezTo>
                    <a:lnTo>
                      <a:pt x="8885" y="2741"/>
                    </a:lnTo>
                    <a:lnTo>
                      <a:pt x="8885" y="1702"/>
                    </a:lnTo>
                    <a:cubicBezTo>
                      <a:pt x="8885" y="756"/>
                      <a:pt x="8129" y="0"/>
                      <a:pt x="71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99;p37">
                <a:extLst>
                  <a:ext uri="{FF2B5EF4-FFF2-40B4-BE49-F238E27FC236}">
                    <a16:creationId xmlns:a16="http://schemas.microsoft.com/office/drawing/2014/main" id="{33BA78B6-9650-916E-184D-04F73B0639A3}"/>
                  </a:ext>
                </a:extLst>
              </p:cNvPr>
              <p:cNvSpPr/>
              <p:nvPr/>
            </p:nvSpPr>
            <p:spPr>
              <a:xfrm>
                <a:off x="-4837325" y="3743950"/>
                <a:ext cx="291425" cy="159925"/>
              </a:xfrm>
              <a:custGeom>
                <a:avLst/>
                <a:gdLst/>
                <a:ahLst/>
                <a:cxnLst/>
                <a:rect l="l" t="t" r="r" b="b"/>
                <a:pathLst>
                  <a:path w="11657" h="6397" extrusionOk="0">
                    <a:moveTo>
                      <a:pt x="11657" y="1"/>
                    </a:moveTo>
                    <a:cubicBezTo>
                      <a:pt x="10523" y="1072"/>
                      <a:pt x="9073" y="1828"/>
                      <a:pt x="7530" y="2143"/>
                    </a:cubicBezTo>
                    <a:lnTo>
                      <a:pt x="7530" y="2647"/>
                    </a:lnTo>
                    <a:cubicBezTo>
                      <a:pt x="7530" y="3214"/>
                      <a:pt x="7057" y="3687"/>
                      <a:pt x="6490" y="3687"/>
                    </a:cubicBezTo>
                    <a:lnTo>
                      <a:pt x="5135" y="3687"/>
                    </a:lnTo>
                    <a:cubicBezTo>
                      <a:pt x="4568" y="3687"/>
                      <a:pt x="4096" y="3214"/>
                      <a:pt x="4096" y="2647"/>
                    </a:cubicBezTo>
                    <a:lnTo>
                      <a:pt x="4096" y="2143"/>
                    </a:lnTo>
                    <a:cubicBezTo>
                      <a:pt x="2552" y="1828"/>
                      <a:pt x="1134" y="1103"/>
                      <a:pt x="0" y="64"/>
                    </a:cubicBezTo>
                    <a:lnTo>
                      <a:pt x="0" y="4695"/>
                    </a:lnTo>
                    <a:cubicBezTo>
                      <a:pt x="0" y="5640"/>
                      <a:pt x="756" y="6396"/>
                      <a:pt x="1701" y="6396"/>
                    </a:cubicBezTo>
                    <a:lnTo>
                      <a:pt x="9956" y="6396"/>
                    </a:lnTo>
                    <a:cubicBezTo>
                      <a:pt x="10901" y="6396"/>
                      <a:pt x="11657" y="5640"/>
                      <a:pt x="11657" y="4695"/>
                    </a:cubicBezTo>
                    <a:lnTo>
                      <a:pt x="116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00;p37">
                <a:extLst>
                  <a:ext uri="{FF2B5EF4-FFF2-40B4-BE49-F238E27FC236}">
                    <a16:creationId xmlns:a16="http://schemas.microsoft.com/office/drawing/2014/main" id="{5794F11F-F6DA-5617-8504-05F0D80A5B04}"/>
                  </a:ext>
                </a:extLst>
              </p:cNvPr>
              <p:cNvSpPr/>
              <p:nvPr/>
            </p:nvSpPr>
            <p:spPr>
              <a:xfrm>
                <a:off x="-4716825" y="3799075"/>
                <a:ext cx="512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58" extrusionOk="0">
                    <a:moveTo>
                      <a:pt x="0" y="1"/>
                    </a:moveTo>
                    <a:lnTo>
                      <a:pt x="0" y="411"/>
                    </a:lnTo>
                    <a:cubicBezTo>
                      <a:pt x="0" y="600"/>
                      <a:pt x="158" y="757"/>
                      <a:pt x="347" y="757"/>
                    </a:cubicBezTo>
                    <a:lnTo>
                      <a:pt x="1670" y="757"/>
                    </a:lnTo>
                    <a:cubicBezTo>
                      <a:pt x="1891" y="757"/>
                      <a:pt x="2048" y="600"/>
                      <a:pt x="2048" y="411"/>
                    </a:cubicBezTo>
                    <a:lnTo>
                      <a:pt x="2048" y="1"/>
                    </a:lnTo>
                    <a:cubicBezTo>
                      <a:pt x="1686" y="48"/>
                      <a:pt x="1347" y="72"/>
                      <a:pt x="1012" y="72"/>
                    </a:cubicBezTo>
                    <a:cubicBezTo>
                      <a:pt x="678" y="72"/>
                      <a:pt x="347" y="48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F3E69F8-FC8E-D1D8-B3AD-F46DF1C47930}"/>
              </a:ext>
            </a:extLst>
          </p:cNvPr>
          <p:cNvGrpSpPr/>
          <p:nvPr/>
        </p:nvGrpSpPr>
        <p:grpSpPr>
          <a:xfrm>
            <a:off x="6180390" y="1655574"/>
            <a:ext cx="5615370" cy="1763697"/>
            <a:chOff x="6180390" y="2194810"/>
            <a:chExt cx="3898517" cy="1224461"/>
          </a:xfrm>
        </p:grpSpPr>
        <p:grpSp>
          <p:nvGrpSpPr>
            <p:cNvPr id="64" name="Google Shape;1101;p37">
              <a:extLst>
                <a:ext uri="{FF2B5EF4-FFF2-40B4-BE49-F238E27FC236}">
                  <a16:creationId xmlns:a16="http://schemas.microsoft.com/office/drawing/2014/main" id="{2B67D67F-A653-2B49-6B59-4C39608438E1}"/>
                </a:ext>
              </a:extLst>
            </p:cNvPr>
            <p:cNvGrpSpPr/>
            <p:nvPr/>
          </p:nvGrpSpPr>
          <p:grpSpPr>
            <a:xfrm>
              <a:off x="6180390" y="2194810"/>
              <a:ext cx="3898517" cy="1224461"/>
              <a:chOff x="4708206" y="1536442"/>
              <a:chExt cx="3898517" cy="1224461"/>
            </a:xfrm>
          </p:grpSpPr>
          <p:sp>
            <p:nvSpPr>
              <p:cNvPr id="65" name="Google Shape;1102;p37">
                <a:extLst>
                  <a:ext uri="{FF2B5EF4-FFF2-40B4-BE49-F238E27FC236}">
                    <a16:creationId xmlns:a16="http://schemas.microsoft.com/office/drawing/2014/main" id="{F1A1CC66-7D66-691E-8728-24F24A5E3C08}"/>
                  </a:ext>
                </a:extLst>
              </p:cNvPr>
              <p:cNvSpPr/>
              <p:nvPr/>
            </p:nvSpPr>
            <p:spPr>
              <a:xfrm>
                <a:off x="4708206" y="1536442"/>
                <a:ext cx="1224716" cy="1224461"/>
              </a:xfrm>
              <a:custGeom>
                <a:avLst/>
                <a:gdLst/>
                <a:ahLst/>
                <a:cxnLst/>
                <a:rect l="l" t="t" r="r" b="b"/>
                <a:pathLst>
                  <a:path w="62390" h="62377" extrusionOk="0">
                    <a:moveTo>
                      <a:pt x="31195" y="0"/>
                    </a:moveTo>
                    <a:cubicBezTo>
                      <a:pt x="13967" y="0"/>
                      <a:pt x="1" y="13966"/>
                      <a:pt x="1" y="31182"/>
                    </a:cubicBezTo>
                    <a:cubicBezTo>
                      <a:pt x="1" y="48411"/>
                      <a:pt x="13967" y="62377"/>
                      <a:pt x="31195" y="62377"/>
                    </a:cubicBezTo>
                    <a:cubicBezTo>
                      <a:pt x="48423" y="62377"/>
                      <a:pt x="62389" y="48411"/>
                      <a:pt x="62389" y="31182"/>
                    </a:cubicBezTo>
                    <a:cubicBezTo>
                      <a:pt x="62389" y="13966"/>
                      <a:pt x="48423" y="0"/>
                      <a:pt x="31195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6" name="Google Shape;1103;p37">
                <a:extLst>
                  <a:ext uri="{FF2B5EF4-FFF2-40B4-BE49-F238E27FC236}">
                    <a16:creationId xmlns:a16="http://schemas.microsoft.com/office/drawing/2014/main" id="{6F726523-B3B8-730B-8D14-A6C93A163FBA}"/>
                  </a:ext>
                </a:extLst>
              </p:cNvPr>
              <p:cNvGrpSpPr/>
              <p:nvPr/>
            </p:nvGrpSpPr>
            <p:grpSpPr>
              <a:xfrm>
                <a:off x="6313924" y="1592748"/>
                <a:ext cx="2292799" cy="1111849"/>
                <a:chOff x="6237724" y="1393213"/>
                <a:chExt cx="2292799" cy="1111849"/>
              </a:xfrm>
            </p:grpSpPr>
            <p:sp>
              <p:nvSpPr>
                <p:cNvPr id="68" name="Google Shape;1104;p37">
                  <a:extLst>
                    <a:ext uri="{FF2B5EF4-FFF2-40B4-BE49-F238E27FC236}">
                      <a16:creationId xmlns:a16="http://schemas.microsoft.com/office/drawing/2014/main" id="{E4BC404E-2463-E675-BF18-32CB6D7D2E61}"/>
                    </a:ext>
                  </a:extLst>
                </p:cNvPr>
                <p:cNvSpPr txBox="1"/>
                <p:nvPr/>
              </p:nvSpPr>
              <p:spPr>
                <a:xfrm>
                  <a:off x="6237724" y="1393213"/>
                  <a:ext cx="2064259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6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Fira Sans Extra Condensed Medium"/>
                      <a:sym typeface="Fira Sans Extra Condensed Medium"/>
                    </a:rPr>
                    <a:t>Weaknesses</a:t>
                  </a:r>
                  <a:endParaRPr sz="17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69" name="Google Shape;1105;p37">
                  <a:extLst>
                    <a:ext uri="{FF2B5EF4-FFF2-40B4-BE49-F238E27FC236}">
                      <a16:creationId xmlns:a16="http://schemas.microsoft.com/office/drawing/2014/main" id="{2868938A-5A12-3F4A-3F28-732CA47C9DAF}"/>
                    </a:ext>
                  </a:extLst>
                </p:cNvPr>
                <p:cNvSpPr txBox="1"/>
                <p:nvPr/>
              </p:nvSpPr>
              <p:spPr>
                <a:xfrm>
                  <a:off x="6237724" y="1740062"/>
                  <a:ext cx="2292799" cy="76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홈페이지가 적응형으로 제작이 되어 모바일 유저들의 방문을 저해하는 요인이 매우 크며 </a:t>
                  </a:r>
                  <a:r>
                    <a:rPr lang="en-US" altLang="ko-KR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PC</a:t>
                  </a:r>
                  <a:r>
                    <a:rPr lang="ko-KR" altLang="en-US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로만 방문해야 한다는 단점이 있습니다</a:t>
                  </a:r>
                  <a:r>
                    <a:rPr lang="en-US" altLang="ko-KR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.</a:t>
                  </a:r>
                  <a:endParaRPr sz="12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67" name="Google Shape;1106;p37">
                <a:extLst>
                  <a:ext uri="{FF2B5EF4-FFF2-40B4-BE49-F238E27FC236}">
                    <a16:creationId xmlns:a16="http://schemas.microsoft.com/office/drawing/2014/main" id="{86100738-B70F-F6CD-4B3E-FBF7FE85DEAD}"/>
                  </a:ext>
                </a:extLst>
              </p:cNvPr>
              <p:cNvSpPr/>
              <p:nvPr/>
            </p:nvSpPr>
            <p:spPr>
              <a:xfrm>
                <a:off x="4879085" y="1707277"/>
                <a:ext cx="882960" cy="882790"/>
              </a:xfrm>
              <a:custGeom>
                <a:avLst/>
                <a:gdLst/>
                <a:ahLst/>
                <a:cxnLst/>
                <a:rect l="l" t="t" r="r" b="b"/>
                <a:pathLst>
                  <a:path w="62389" h="62377" extrusionOk="0">
                    <a:moveTo>
                      <a:pt x="31194" y="0"/>
                    </a:moveTo>
                    <a:cubicBezTo>
                      <a:pt x="13966" y="0"/>
                      <a:pt x="0" y="13966"/>
                      <a:pt x="0" y="31182"/>
                    </a:cubicBezTo>
                    <a:cubicBezTo>
                      <a:pt x="0" y="48411"/>
                      <a:pt x="13966" y="62377"/>
                      <a:pt x="31194" y="62377"/>
                    </a:cubicBezTo>
                    <a:cubicBezTo>
                      <a:pt x="48423" y="62377"/>
                      <a:pt x="62389" y="48411"/>
                      <a:pt x="62389" y="31182"/>
                    </a:cubicBezTo>
                    <a:cubicBezTo>
                      <a:pt x="62389" y="13966"/>
                      <a:pt x="48423" y="0"/>
                      <a:pt x="3119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107;p37">
              <a:extLst>
                <a:ext uri="{FF2B5EF4-FFF2-40B4-BE49-F238E27FC236}">
                  <a16:creationId xmlns:a16="http://schemas.microsoft.com/office/drawing/2014/main" id="{BDF5BD6F-ABF8-1E59-C1E5-C27C60580A0E}"/>
                </a:ext>
              </a:extLst>
            </p:cNvPr>
            <p:cNvGrpSpPr/>
            <p:nvPr/>
          </p:nvGrpSpPr>
          <p:grpSpPr>
            <a:xfrm>
              <a:off x="6579515" y="2609108"/>
              <a:ext cx="426462" cy="395865"/>
              <a:chOff x="-3808700" y="3628950"/>
              <a:chExt cx="296175" cy="274925"/>
            </a:xfrm>
          </p:grpSpPr>
          <p:sp>
            <p:nvSpPr>
              <p:cNvPr id="71" name="Google Shape;1108;p37">
                <a:extLst>
                  <a:ext uri="{FF2B5EF4-FFF2-40B4-BE49-F238E27FC236}">
                    <a16:creationId xmlns:a16="http://schemas.microsoft.com/office/drawing/2014/main" id="{A753BBBD-CC1D-432C-D665-90F33F6CF157}"/>
                  </a:ext>
                </a:extLst>
              </p:cNvPr>
              <p:cNvSpPr/>
              <p:nvPr/>
            </p:nvSpPr>
            <p:spPr>
              <a:xfrm>
                <a:off x="-3665972" y="3680950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08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07"/>
                      <a:pt x="441" y="2048"/>
                      <a:pt x="1008" y="2048"/>
                    </a:cubicBezTo>
                    <a:cubicBezTo>
                      <a:pt x="1575" y="2048"/>
                      <a:pt x="2048" y="1607"/>
                      <a:pt x="2048" y="1040"/>
                    </a:cubicBezTo>
                    <a:cubicBezTo>
                      <a:pt x="2048" y="473"/>
                      <a:pt x="1575" y="0"/>
                      <a:pt x="10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09;p37">
                <a:extLst>
                  <a:ext uri="{FF2B5EF4-FFF2-40B4-BE49-F238E27FC236}">
                    <a16:creationId xmlns:a16="http://schemas.microsoft.com/office/drawing/2014/main" id="{9ACD7BDE-6CDD-20F7-5B53-A7E326D7A573}"/>
                  </a:ext>
                </a:extLst>
              </p:cNvPr>
              <p:cNvSpPr/>
              <p:nvPr/>
            </p:nvSpPr>
            <p:spPr>
              <a:xfrm>
                <a:off x="-3808700" y="3664400"/>
                <a:ext cx="2961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9579" extrusionOk="0">
                    <a:moveTo>
                      <a:pt x="3970" y="8223"/>
                    </a:moveTo>
                    <a:cubicBezTo>
                      <a:pt x="4159" y="8223"/>
                      <a:pt x="4316" y="8381"/>
                      <a:pt x="4316" y="8570"/>
                    </a:cubicBezTo>
                    <a:cubicBezTo>
                      <a:pt x="4316" y="8791"/>
                      <a:pt x="4159" y="8948"/>
                      <a:pt x="3970" y="8948"/>
                    </a:cubicBezTo>
                    <a:cubicBezTo>
                      <a:pt x="3781" y="8948"/>
                      <a:pt x="3623" y="8791"/>
                      <a:pt x="3623" y="8570"/>
                    </a:cubicBezTo>
                    <a:cubicBezTo>
                      <a:pt x="3623" y="8349"/>
                      <a:pt x="3781" y="8223"/>
                      <a:pt x="3970" y="8223"/>
                    </a:cubicBezTo>
                    <a:close/>
                    <a:moveTo>
                      <a:pt x="8727" y="8223"/>
                    </a:moveTo>
                    <a:cubicBezTo>
                      <a:pt x="8916" y="8223"/>
                      <a:pt x="9074" y="8381"/>
                      <a:pt x="9074" y="8570"/>
                    </a:cubicBezTo>
                    <a:cubicBezTo>
                      <a:pt x="9074" y="8791"/>
                      <a:pt x="8916" y="8948"/>
                      <a:pt x="8727" y="8948"/>
                    </a:cubicBezTo>
                    <a:cubicBezTo>
                      <a:pt x="8538" y="8948"/>
                      <a:pt x="8381" y="8791"/>
                      <a:pt x="8381" y="8570"/>
                    </a:cubicBezTo>
                    <a:cubicBezTo>
                      <a:pt x="8412" y="8349"/>
                      <a:pt x="8538" y="8223"/>
                      <a:pt x="8727" y="8223"/>
                    </a:cubicBezTo>
                    <a:close/>
                    <a:moveTo>
                      <a:pt x="473" y="1"/>
                    </a:moveTo>
                    <a:cubicBezTo>
                      <a:pt x="32" y="1"/>
                      <a:pt x="0" y="662"/>
                      <a:pt x="473" y="662"/>
                    </a:cubicBezTo>
                    <a:lnTo>
                      <a:pt x="819" y="662"/>
                    </a:lnTo>
                    <a:cubicBezTo>
                      <a:pt x="977" y="662"/>
                      <a:pt x="1134" y="788"/>
                      <a:pt x="1166" y="946"/>
                    </a:cubicBezTo>
                    <a:lnTo>
                      <a:pt x="2143" y="6428"/>
                    </a:lnTo>
                    <a:cubicBezTo>
                      <a:pt x="1481" y="7058"/>
                      <a:pt x="1922" y="8192"/>
                      <a:pt x="2867" y="8192"/>
                    </a:cubicBezTo>
                    <a:lnTo>
                      <a:pt x="2930" y="8192"/>
                    </a:lnTo>
                    <a:cubicBezTo>
                      <a:pt x="2899" y="8318"/>
                      <a:pt x="2867" y="8412"/>
                      <a:pt x="2867" y="8538"/>
                    </a:cubicBezTo>
                    <a:cubicBezTo>
                      <a:pt x="2867" y="9106"/>
                      <a:pt x="3340" y="9578"/>
                      <a:pt x="3875" y="9578"/>
                    </a:cubicBezTo>
                    <a:cubicBezTo>
                      <a:pt x="4442" y="9578"/>
                      <a:pt x="4915" y="9106"/>
                      <a:pt x="4915" y="8538"/>
                    </a:cubicBezTo>
                    <a:cubicBezTo>
                      <a:pt x="4915" y="8412"/>
                      <a:pt x="4884" y="8318"/>
                      <a:pt x="4821" y="8192"/>
                    </a:cubicBezTo>
                    <a:lnTo>
                      <a:pt x="7719" y="8192"/>
                    </a:lnTo>
                    <a:cubicBezTo>
                      <a:pt x="7656" y="8318"/>
                      <a:pt x="7624" y="8412"/>
                      <a:pt x="7624" y="8538"/>
                    </a:cubicBezTo>
                    <a:cubicBezTo>
                      <a:pt x="7624" y="9106"/>
                      <a:pt x="8097" y="9578"/>
                      <a:pt x="8664" y="9578"/>
                    </a:cubicBezTo>
                    <a:cubicBezTo>
                      <a:pt x="9200" y="9578"/>
                      <a:pt x="9672" y="9106"/>
                      <a:pt x="9672" y="8538"/>
                    </a:cubicBezTo>
                    <a:cubicBezTo>
                      <a:pt x="9672" y="8412"/>
                      <a:pt x="9641" y="8318"/>
                      <a:pt x="9609" y="8192"/>
                    </a:cubicBezTo>
                    <a:lnTo>
                      <a:pt x="9987" y="8192"/>
                    </a:lnTo>
                    <a:cubicBezTo>
                      <a:pt x="10176" y="8192"/>
                      <a:pt x="10334" y="8034"/>
                      <a:pt x="10334" y="7845"/>
                    </a:cubicBezTo>
                    <a:cubicBezTo>
                      <a:pt x="10334" y="7625"/>
                      <a:pt x="10176" y="7467"/>
                      <a:pt x="9987" y="7467"/>
                    </a:cubicBezTo>
                    <a:lnTo>
                      <a:pt x="2773" y="7467"/>
                    </a:lnTo>
                    <a:cubicBezTo>
                      <a:pt x="2759" y="7470"/>
                      <a:pt x="2746" y="7471"/>
                      <a:pt x="2733" y="7471"/>
                    </a:cubicBezTo>
                    <a:cubicBezTo>
                      <a:pt x="2459" y="7471"/>
                      <a:pt x="2477" y="6837"/>
                      <a:pt x="2899" y="6837"/>
                    </a:cubicBezTo>
                    <a:lnTo>
                      <a:pt x="10145" y="6837"/>
                    </a:lnTo>
                    <a:cubicBezTo>
                      <a:pt x="10302" y="6837"/>
                      <a:pt x="10428" y="6774"/>
                      <a:pt x="10460" y="6617"/>
                    </a:cubicBezTo>
                    <a:lnTo>
                      <a:pt x="11815" y="2553"/>
                    </a:lnTo>
                    <a:cubicBezTo>
                      <a:pt x="11846" y="2427"/>
                      <a:pt x="11815" y="2332"/>
                      <a:pt x="11752" y="2238"/>
                    </a:cubicBezTo>
                    <a:cubicBezTo>
                      <a:pt x="11657" y="2080"/>
                      <a:pt x="11500" y="2048"/>
                      <a:pt x="10775" y="2048"/>
                    </a:cubicBezTo>
                    <a:lnTo>
                      <a:pt x="10491" y="2048"/>
                    </a:lnTo>
                    <a:lnTo>
                      <a:pt x="10491" y="2395"/>
                    </a:lnTo>
                    <a:cubicBezTo>
                      <a:pt x="10491" y="2584"/>
                      <a:pt x="10334" y="2742"/>
                      <a:pt x="10145" y="2742"/>
                    </a:cubicBezTo>
                    <a:lnTo>
                      <a:pt x="9641" y="2742"/>
                    </a:lnTo>
                    <a:cubicBezTo>
                      <a:pt x="9609" y="2868"/>
                      <a:pt x="9546" y="2962"/>
                      <a:pt x="9515" y="3057"/>
                    </a:cubicBezTo>
                    <a:lnTo>
                      <a:pt x="9861" y="3435"/>
                    </a:lnTo>
                    <a:cubicBezTo>
                      <a:pt x="9987" y="3529"/>
                      <a:pt x="9987" y="3781"/>
                      <a:pt x="9861" y="3907"/>
                    </a:cubicBezTo>
                    <a:lnTo>
                      <a:pt x="8885" y="4884"/>
                    </a:lnTo>
                    <a:cubicBezTo>
                      <a:pt x="8822" y="4947"/>
                      <a:pt x="8735" y="4978"/>
                      <a:pt x="8648" y="4978"/>
                    </a:cubicBezTo>
                    <a:cubicBezTo>
                      <a:pt x="8562" y="4978"/>
                      <a:pt x="8475" y="4947"/>
                      <a:pt x="8412" y="4884"/>
                    </a:cubicBezTo>
                    <a:lnTo>
                      <a:pt x="8066" y="4537"/>
                    </a:lnTo>
                    <a:cubicBezTo>
                      <a:pt x="7971" y="4569"/>
                      <a:pt x="7877" y="4600"/>
                      <a:pt x="7751" y="4632"/>
                    </a:cubicBezTo>
                    <a:lnTo>
                      <a:pt x="7751" y="5167"/>
                    </a:lnTo>
                    <a:cubicBezTo>
                      <a:pt x="7751" y="5356"/>
                      <a:pt x="7593" y="5514"/>
                      <a:pt x="7404" y="5514"/>
                    </a:cubicBezTo>
                    <a:lnTo>
                      <a:pt x="5986" y="5514"/>
                    </a:lnTo>
                    <a:cubicBezTo>
                      <a:pt x="5766" y="5514"/>
                      <a:pt x="5608" y="5356"/>
                      <a:pt x="5608" y="5167"/>
                    </a:cubicBezTo>
                    <a:lnTo>
                      <a:pt x="5608" y="4632"/>
                    </a:lnTo>
                    <a:cubicBezTo>
                      <a:pt x="5514" y="4600"/>
                      <a:pt x="5419" y="4569"/>
                      <a:pt x="5293" y="4537"/>
                    </a:cubicBezTo>
                    <a:lnTo>
                      <a:pt x="4947" y="4884"/>
                    </a:lnTo>
                    <a:cubicBezTo>
                      <a:pt x="4884" y="4947"/>
                      <a:pt x="4797" y="4978"/>
                      <a:pt x="4710" y="4978"/>
                    </a:cubicBezTo>
                    <a:cubicBezTo>
                      <a:pt x="4624" y="4978"/>
                      <a:pt x="4537" y="4947"/>
                      <a:pt x="4474" y="4884"/>
                    </a:cubicBezTo>
                    <a:lnTo>
                      <a:pt x="3497" y="3907"/>
                    </a:lnTo>
                    <a:cubicBezTo>
                      <a:pt x="3371" y="3781"/>
                      <a:pt x="3371" y="3529"/>
                      <a:pt x="3497" y="3435"/>
                    </a:cubicBezTo>
                    <a:lnTo>
                      <a:pt x="3844" y="3057"/>
                    </a:lnTo>
                    <a:cubicBezTo>
                      <a:pt x="3812" y="2994"/>
                      <a:pt x="3781" y="2868"/>
                      <a:pt x="3718" y="2742"/>
                    </a:cubicBezTo>
                    <a:lnTo>
                      <a:pt x="3214" y="2742"/>
                    </a:lnTo>
                    <a:cubicBezTo>
                      <a:pt x="3025" y="2742"/>
                      <a:pt x="2867" y="2584"/>
                      <a:pt x="2867" y="2395"/>
                    </a:cubicBezTo>
                    <a:lnTo>
                      <a:pt x="2867" y="2048"/>
                    </a:lnTo>
                    <a:lnTo>
                      <a:pt x="2080" y="2048"/>
                    </a:lnTo>
                    <a:lnTo>
                      <a:pt x="1828" y="820"/>
                    </a:lnTo>
                    <a:cubicBezTo>
                      <a:pt x="1765" y="347"/>
                      <a:pt x="1324" y="1"/>
                      <a:pt x="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10;p37">
                <a:extLst>
                  <a:ext uri="{FF2B5EF4-FFF2-40B4-BE49-F238E27FC236}">
                    <a16:creationId xmlns:a16="http://schemas.microsoft.com/office/drawing/2014/main" id="{EB1D1466-C2B1-EF26-59F6-99559BC96849}"/>
                  </a:ext>
                </a:extLst>
              </p:cNvPr>
              <p:cNvSpPr/>
              <p:nvPr/>
            </p:nvSpPr>
            <p:spPr>
              <a:xfrm>
                <a:off x="-3718359" y="3628950"/>
                <a:ext cx="155975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6271" extrusionOk="0">
                    <a:moveTo>
                      <a:pt x="3056" y="1419"/>
                    </a:moveTo>
                    <a:cubicBezTo>
                      <a:pt x="4001" y="1419"/>
                      <a:pt x="4758" y="2175"/>
                      <a:pt x="4758" y="3120"/>
                    </a:cubicBezTo>
                    <a:cubicBezTo>
                      <a:pt x="4758" y="4065"/>
                      <a:pt x="4001" y="4821"/>
                      <a:pt x="3056" y="4821"/>
                    </a:cubicBezTo>
                    <a:cubicBezTo>
                      <a:pt x="2111" y="4821"/>
                      <a:pt x="1355" y="4065"/>
                      <a:pt x="1355" y="3120"/>
                    </a:cubicBezTo>
                    <a:cubicBezTo>
                      <a:pt x="1355" y="2175"/>
                      <a:pt x="2111" y="1419"/>
                      <a:pt x="3056" y="1419"/>
                    </a:cubicBezTo>
                    <a:close/>
                    <a:moveTo>
                      <a:pt x="2773" y="1"/>
                    </a:moveTo>
                    <a:lnTo>
                      <a:pt x="2773" y="442"/>
                    </a:lnTo>
                    <a:cubicBezTo>
                      <a:pt x="2773" y="600"/>
                      <a:pt x="2678" y="726"/>
                      <a:pt x="2521" y="757"/>
                    </a:cubicBezTo>
                    <a:cubicBezTo>
                      <a:pt x="2300" y="789"/>
                      <a:pt x="2080" y="915"/>
                      <a:pt x="1891" y="1041"/>
                    </a:cubicBezTo>
                    <a:cubicBezTo>
                      <a:pt x="1846" y="1063"/>
                      <a:pt x="1793" y="1073"/>
                      <a:pt x="1739" y="1073"/>
                    </a:cubicBezTo>
                    <a:cubicBezTo>
                      <a:pt x="1639" y="1073"/>
                      <a:pt x="1531" y="1039"/>
                      <a:pt x="1450" y="978"/>
                    </a:cubicBezTo>
                    <a:lnTo>
                      <a:pt x="1135" y="663"/>
                    </a:lnTo>
                    <a:lnTo>
                      <a:pt x="662" y="1135"/>
                    </a:lnTo>
                    <a:lnTo>
                      <a:pt x="977" y="1450"/>
                    </a:lnTo>
                    <a:cubicBezTo>
                      <a:pt x="1103" y="1576"/>
                      <a:pt x="1103" y="1734"/>
                      <a:pt x="1009" y="1891"/>
                    </a:cubicBezTo>
                    <a:cubicBezTo>
                      <a:pt x="883" y="2080"/>
                      <a:pt x="819" y="2301"/>
                      <a:pt x="725" y="2521"/>
                    </a:cubicBezTo>
                    <a:cubicBezTo>
                      <a:pt x="693" y="2679"/>
                      <a:pt x="599" y="2805"/>
                      <a:pt x="410" y="2805"/>
                    </a:cubicBezTo>
                    <a:lnTo>
                      <a:pt x="0" y="2805"/>
                    </a:lnTo>
                    <a:lnTo>
                      <a:pt x="0" y="3466"/>
                    </a:lnTo>
                    <a:lnTo>
                      <a:pt x="410" y="3466"/>
                    </a:lnTo>
                    <a:cubicBezTo>
                      <a:pt x="567" y="3466"/>
                      <a:pt x="693" y="3593"/>
                      <a:pt x="725" y="3750"/>
                    </a:cubicBezTo>
                    <a:cubicBezTo>
                      <a:pt x="788" y="3939"/>
                      <a:pt x="883" y="4191"/>
                      <a:pt x="1009" y="4380"/>
                    </a:cubicBezTo>
                    <a:cubicBezTo>
                      <a:pt x="1103" y="4506"/>
                      <a:pt x="1040" y="4695"/>
                      <a:pt x="977" y="4821"/>
                    </a:cubicBezTo>
                    <a:lnTo>
                      <a:pt x="662" y="5136"/>
                    </a:lnTo>
                    <a:lnTo>
                      <a:pt x="1135" y="5609"/>
                    </a:lnTo>
                    <a:lnTo>
                      <a:pt x="1450" y="5294"/>
                    </a:lnTo>
                    <a:cubicBezTo>
                      <a:pt x="1523" y="5220"/>
                      <a:pt x="1608" y="5189"/>
                      <a:pt x="1697" y="5189"/>
                    </a:cubicBezTo>
                    <a:cubicBezTo>
                      <a:pt x="1760" y="5189"/>
                      <a:pt x="1825" y="5205"/>
                      <a:pt x="1891" y="5231"/>
                    </a:cubicBezTo>
                    <a:cubicBezTo>
                      <a:pt x="2080" y="5357"/>
                      <a:pt x="2269" y="5451"/>
                      <a:pt x="2521" y="5514"/>
                    </a:cubicBezTo>
                    <a:cubicBezTo>
                      <a:pt x="2678" y="5546"/>
                      <a:pt x="2773" y="5672"/>
                      <a:pt x="2773" y="5829"/>
                    </a:cubicBezTo>
                    <a:lnTo>
                      <a:pt x="2773" y="6270"/>
                    </a:lnTo>
                    <a:lnTo>
                      <a:pt x="3466" y="6270"/>
                    </a:lnTo>
                    <a:lnTo>
                      <a:pt x="3466" y="5829"/>
                    </a:lnTo>
                    <a:cubicBezTo>
                      <a:pt x="3466" y="5672"/>
                      <a:pt x="3560" y="5546"/>
                      <a:pt x="3718" y="5514"/>
                    </a:cubicBezTo>
                    <a:cubicBezTo>
                      <a:pt x="3938" y="5483"/>
                      <a:pt x="4159" y="5357"/>
                      <a:pt x="4348" y="5231"/>
                    </a:cubicBezTo>
                    <a:cubicBezTo>
                      <a:pt x="4393" y="5208"/>
                      <a:pt x="4445" y="5198"/>
                      <a:pt x="4500" y="5198"/>
                    </a:cubicBezTo>
                    <a:cubicBezTo>
                      <a:pt x="4600" y="5198"/>
                      <a:pt x="4708" y="5233"/>
                      <a:pt x="4789" y="5294"/>
                    </a:cubicBezTo>
                    <a:lnTo>
                      <a:pt x="5104" y="5609"/>
                    </a:lnTo>
                    <a:lnTo>
                      <a:pt x="5577" y="5136"/>
                    </a:lnTo>
                    <a:lnTo>
                      <a:pt x="5262" y="4821"/>
                    </a:lnTo>
                    <a:cubicBezTo>
                      <a:pt x="5136" y="4695"/>
                      <a:pt x="5136" y="4538"/>
                      <a:pt x="5230" y="4380"/>
                    </a:cubicBezTo>
                    <a:cubicBezTo>
                      <a:pt x="5356" y="4191"/>
                      <a:pt x="5419" y="3971"/>
                      <a:pt x="5514" y="3750"/>
                    </a:cubicBezTo>
                    <a:cubicBezTo>
                      <a:pt x="5545" y="3593"/>
                      <a:pt x="5671" y="3466"/>
                      <a:pt x="5829" y="3466"/>
                    </a:cubicBezTo>
                    <a:lnTo>
                      <a:pt x="6238" y="3466"/>
                    </a:lnTo>
                    <a:lnTo>
                      <a:pt x="6238" y="2805"/>
                    </a:lnTo>
                    <a:lnTo>
                      <a:pt x="5829" y="2805"/>
                    </a:lnTo>
                    <a:cubicBezTo>
                      <a:pt x="5671" y="2805"/>
                      <a:pt x="5545" y="2679"/>
                      <a:pt x="5514" y="2521"/>
                    </a:cubicBezTo>
                    <a:cubicBezTo>
                      <a:pt x="5451" y="2332"/>
                      <a:pt x="5356" y="2080"/>
                      <a:pt x="5230" y="1891"/>
                    </a:cubicBezTo>
                    <a:cubicBezTo>
                      <a:pt x="5136" y="1765"/>
                      <a:pt x="5199" y="1576"/>
                      <a:pt x="5262" y="1450"/>
                    </a:cubicBezTo>
                    <a:lnTo>
                      <a:pt x="5577" y="1135"/>
                    </a:lnTo>
                    <a:lnTo>
                      <a:pt x="5104" y="663"/>
                    </a:lnTo>
                    <a:lnTo>
                      <a:pt x="4789" y="978"/>
                    </a:lnTo>
                    <a:cubicBezTo>
                      <a:pt x="4715" y="1051"/>
                      <a:pt x="4641" y="1082"/>
                      <a:pt x="4555" y="1082"/>
                    </a:cubicBezTo>
                    <a:cubicBezTo>
                      <a:pt x="4494" y="1082"/>
                      <a:pt x="4426" y="1067"/>
                      <a:pt x="4348" y="1041"/>
                    </a:cubicBezTo>
                    <a:cubicBezTo>
                      <a:pt x="4159" y="915"/>
                      <a:pt x="3970" y="820"/>
                      <a:pt x="3718" y="757"/>
                    </a:cubicBezTo>
                    <a:cubicBezTo>
                      <a:pt x="3560" y="726"/>
                      <a:pt x="3466" y="600"/>
                      <a:pt x="3466" y="442"/>
                    </a:cubicBezTo>
                    <a:lnTo>
                      <a:pt x="3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B4D742A-1AB3-3FFF-44B3-DFDA88029AFB}"/>
              </a:ext>
            </a:extLst>
          </p:cNvPr>
          <p:cNvGrpSpPr/>
          <p:nvPr/>
        </p:nvGrpSpPr>
        <p:grpSpPr>
          <a:xfrm>
            <a:off x="259081" y="1651570"/>
            <a:ext cx="5630773" cy="1742386"/>
            <a:chOff x="1932830" y="2169494"/>
            <a:chExt cx="3957023" cy="1224461"/>
          </a:xfrm>
        </p:grpSpPr>
        <p:grpSp>
          <p:nvGrpSpPr>
            <p:cNvPr id="74" name="Google Shape;1111;p37">
              <a:extLst>
                <a:ext uri="{FF2B5EF4-FFF2-40B4-BE49-F238E27FC236}">
                  <a16:creationId xmlns:a16="http://schemas.microsoft.com/office/drawing/2014/main" id="{4CB8ADEE-7300-C6A7-A3B1-836CDEAA74B1}"/>
                </a:ext>
              </a:extLst>
            </p:cNvPr>
            <p:cNvGrpSpPr/>
            <p:nvPr/>
          </p:nvGrpSpPr>
          <p:grpSpPr>
            <a:xfrm>
              <a:off x="1932830" y="2169494"/>
              <a:ext cx="3957023" cy="1224461"/>
              <a:chOff x="478790" y="1536442"/>
              <a:chExt cx="3957023" cy="1224461"/>
            </a:xfrm>
          </p:grpSpPr>
          <p:sp>
            <p:nvSpPr>
              <p:cNvPr id="75" name="Google Shape;1112;p37">
                <a:extLst>
                  <a:ext uri="{FF2B5EF4-FFF2-40B4-BE49-F238E27FC236}">
                    <a16:creationId xmlns:a16="http://schemas.microsoft.com/office/drawing/2014/main" id="{6BB22BC1-0CB2-519E-7D19-460A07C7EC22}"/>
                  </a:ext>
                </a:extLst>
              </p:cNvPr>
              <p:cNvSpPr/>
              <p:nvPr/>
            </p:nvSpPr>
            <p:spPr>
              <a:xfrm>
                <a:off x="3211117" y="1536442"/>
                <a:ext cx="1224696" cy="1224461"/>
              </a:xfrm>
              <a:custGeom>
                <a:avLst/>
                <a:gdLst/>
                <a:ahLst/>
                <a:cxnLst/>
                <a:rect l="l" t="t" r="r" b="b"/>
                <a:pathLst>
                  <a:path w="62389" h="62377" extrusionOk="0">
                    <a:moveTo>
                      <a:pt x="31194" y="0"/>
                    </a:moveTo>
                    <a:cubicBezTo>
                      <a:pt x="13966" y="0"/>
                      <a:pt x="0" y="13966"/>
                      <a:pt x="0" y="31182"/>
                    </a:cubicBezTo>
                    <a:cubicBezTo>
                      <a:pt x="0" y="48411"/>
                      <a:pt x="13966" y="62377"/>
                      <a:pt x="31194" y="62377"/>
                    </a:cubicBezTo>
                    <a:cubicBezTo>
                      <a:pt x="48423" y="62377"/>
                      <a:pt x="62389" y="48411"/>
                      <a:pt x="62389" y="31182"/>
                    </a:cubicBezTo>
                    <a:cubicBezTo>
                      <a:pt x="62389" y="13966"/>
                      <a:pt x="48423" y="0"/>
                      <a:pt x="31194" y="0"/>
                    </a:cubicBezTo>
                    <a:close/>
                  </a:path>
                </a:pathLst>
              </a:custGeom>
              <a:solidFill>
                <a:srgbClr val="BF5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" name="Google Shape;1113;p37">
                <a:extLst>
                  <a:ext uri="{FF2B5EF4-FFF2-40B4-BE49-F238E27FC236}">
                    <a16:creationId xmlns:a16="http://schemas.microsoft.com/office/drawing/2014/main" id="{CCC888F7-FA57-6814-E8D9-E7D40CD088A9}"/>
                  </a:ext>
                </a:extLst>
              </p:cNvPr>
              <p:cNvGrpSpPr/>
              <p:nvPr/>
            </p:nvGrpSpPr>
            <p:grpSpPr>
              <a:xfrm>
                <a:off x="478790" y="1592748"/>
                <a:ext cx="2351335" cy="1111849"/>
                <a:chOff x="554990" y="1393225"/>
                <a:chExt cx="2351335" cy="1111849"/>
              </a:xfrm>
            </p:grpSpPr>
            <p:sp>
              <p:nvSpPr>
                <p:cNvPr id="78" name="Google Shape;1114;p37">
                  <a:extLst>
                    <a:ext uri="{FF2B5EF4-FFF2-40B4-BE49-F238E27FC236}">
                      <a16:creationId xmlns:a16="http://schemas.microsoft.com/office/drawing/2014/main" id="{CDF76841-FF31-6F54-EFF7-26A49A19798E}"/>
                    </a:ext>
                  </a:extLst>
                </p:cNvPr>
                <p:cNvSpPr txBox="1"/>
                <p:nvPr/>
              </p:nvSpPr>
              <p:spPr>
                <a:xfrm>
                  <a:off x="554990" y="1740074"/>
                  <a:ext cx="2351335" cy="76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" sz="1200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" sz="1200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한국민속촌의 축제 및 관람 정보를 확인하기 위하여 방문하는 사용자들이 많습니다</a:t>
                  </a:r>
                  <a:r>
                    <a:rPr lang="en-US" altLang="ko-KR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.</a:t>
                  </a:r>
                  <a:endParaRPr sz="12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</p:txBody>
            </p:sp>
            <p:sp>
              <p:nvSpPr>
                <p:cNvPr id="79" name="Google Shape;1115;p37">
                  <a:extLst>
                    <a:ext uri="{FF2B5EF4-FFF2-40B4-BE49-F238E27FC236}">
                      <a16:creationId xmlns:a16="http://schemas.microsoft.com/office/drawing/2014/main" id="{4EE6A543-2BC1-F7CA-93E4-26582AB89711}"/>
                    </a:ext>
                  </a:extLst>
                </p:cNvPr>
                <p:cNvSpPr txBox="1"/>
                <p:nvPr/>
              </p:nvSpPr>
              <p:spPr>
                <a:xfrm>
                  <a:off x="1021725" y="1393225"/>
                  <a:ext cx="18846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6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Fira Sans Extra Condensed Medium"/>
                      <a:sym typeface="Fira Sans Extra Condensed Medium"/>
                    </a:rPr>
                    <a:t>Strengths</a:t>
                  </a:r>
                  <a:endParaRPr sz="36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  <p:sp>
            <p:nvSpPr>
              <p:cNvPr id="77" name="Google Shape;1116;p37">
                <a:extLst>
                  <a:ext uri="{FF2B5EF4-FFF2-40B4-BE49-F238E27FC236}">
                    <a16:creationId xmlns:a16="http://schemas.microsoft.com/office/drawing/2014/main" id="{C4CE015B-A572-E496-D665-60536C33B4EC}"/>
                  </a:ext>
                </a:extLst>
              </p:cNvPr>
              <p:cNvSpPr/>
              <p:nvPr/>
            </p:nvSpPr>
            <p:spPr>
              <a:xfrm>
                <a:off x="3381985" y="1707277"/>
                <a:ext cx="882960" cy="882790"/>
              </a:xfrm>
              <a:custGeom>
                <a:avLst/>
                <a:gdLst/>
                <a:ahLst/>
                <a:cxnLst/>
                <a:rect l="l" t="t" r="r" b="b"/>
                <a:pathLst>
                  <a:path w="62389" h="62377" extrusionOk="0">
                    <a:moveTo>
                      <a:pt x="31194" y="0"/>
                    </a:moveTo>
                    <a:cubicBezTo>
                      <a:pt x="13966" y="0"/>
                      <a:pt x="0" y="13966"/>
                      <a:pt x="0" y="31182"/>
                    </a:cubicBezTo>
                    <a:cubicBezTo>
                      <a:pt x="0" y="48411"/>
                      <a:pt x="13966" y="62377"/>
                      <a:pt x="31194" y="62377"/>
                    </a:cubicBezTo>
                    <a:cubicBezTo>
                      <a:pt x="48423" y="62377"/>
                      <a:pt x="62389" y="48411"/>
                      <a:pt x="62389" y="31182"/>
                    </a:cubicBezTo>
                    <a:cubicBezTo>
                      <a:pt x="62389" y="13966"/>
                      <a:pt x="48423" y="0"/>
                      <a:pt x="3119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117;p37">
              <a:extLst>
                <a:ext uri="{FF2B5EF4-FFF2-40B4-BE49-F238E27FC236}">
                  <a16:creationId xmlns:a16="http://schemas.microsoft.com/office/drawing/2014/main" id="{E353F11B-36B2-3D82-00F6-E9AFA0E76043}"/>
                </a:ext>
              </a:extLst>
            </p:cNvPr>
            <p:cNvGrpSpPr/>
            <p:nvPr/>
          </p:nvGrpSpPr>
          <p:grpSpPr>
            <a:xfrm>
              <a:off x="5085280" y="2596640"/>
              <a:ext cx="420775" cy="420811"/>
              <a:chOff x="-5251625" y="3272950"/>
              <a:chExt cx="292225" cy="292250"/>
            </a:xfrm>
          </p:grpSpPr>
          <p:sp>
            <p:nvSpPr>
              <p:cNvPr id="81" name="Google Shape;1118;p37">
                <a:extLst>
                  <a:ext uri="{FF2B5EF4-FFF2-40B4-BE49-F238E27FC236}">
                    <a16:creationId xmlns:a16="http://schemas.microsoft.com/office/drawing/2014/main" id="{0E3DDA09-0B76-732C-9085-3D4A895C850A}"/>
                  </a:ext>
                </a:extLst>
              </p:cNvPr>
              <p:cNvSpPr/>
              <p:nvPr/>
            </p:nvSpPr>
            <p:spPr>
              <a:xfrm>
                <a:off x="-5156325" y="3462775"/>
                <a:ext cx="339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324" extrusionOk="0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cubicBezTo>
                      <a:pt x="1" y="1072"/>
                      <a:pt x="316" y="1324"/>
                      <a:pt x="662" y="1324"/>
                    </a:cubicBezTo>
                    <a:cubicBezTo>
                      <a:pt x="1072" y="1324"/>
                      <a:pt x="1355" y="1009"/>
                      <a:pt x="1355" y="662"/>
                    </a:cubicBezTo>
                    <a:cubicBezTo>
                      <a:pt x="1355" y="284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19;p37">
                <a:extLst>
                  <a:ext uri="{FF2B5EF4-FFF2-40B4-BE49-F238E27FC236}">
                    <a16:creationId xmlns:a16="http://schemas.microsoft.com/office/drawing/2014/main" id="{D5260BDF-0ED9-8416-9E30-F1152DEB0CE0}"/>
                  </a:ext>
                </a:extLst>
              </p:cNvPr>
              <p:cNvSpPr/>
              <p:nvPr/>
            </p:nvSpPr>
            <p:spPr>
              <a:xfrm>
                <a:off x="-5251625" y="3272950"/>
                <a:ext cx="292225" cy="2922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90" extrusionOk="0">
                    <a:moveTo>
                      <a:pt x="3699" y="2764"/>
                    </a:moveTo>
                    <a:cubicBezTo>
                      <a:pt x="3958" y="2764"/>
                      <a:pt x="4180" y="3098"/>
                      <a:pt x="3939" y="3340"/>
                    </a:cubicBezTo>
                    <a:lnTo>
                      <a:pt x="3497" y="3781"/>
                    </a:lnTo>
                    <a:lnTo>
                      <a:pt x="3939" y="4191"/>
                    </a:lnTo>
                    <a:cubicBezTo>
                      <a:pt x="4180" y="4433"/>
                      <a:pt x="3958" y="4767"/>
                      <a:pt x="3699" y="4767"/>
                    </a:cubicBezTo>
                    <a:cubicBezTo>
                      <a:pt x="3621" y="4767"/>
                      <a:pt x="3539" y="4737"/>
                      <a:pt x="3466" y="4664"/>
                    </a:cubicBezTo>
                    <a:lnTo>
                      <a:pt x="3025" y="4222"/>
                    </a:lnTo>
                    <a:lnTo>
                      <a:pt x="2584" y="4664"/>
                    </a:lnTo>
                    <a:cubicBezTo>
                      <a:pt x="2515" y="4756"/>
                      <a:pt x="2432" y="4794"/>
                      <a:pt x="2352" y="4794"/>
                    </a:cubicBezTo>
                    <a:cubicBezTo>
                      <a:pt x="2103" y="4794"/>
                      <a:pt x="1873" y="4429"/>
                      <a:pt x="2111" y="4191"/>
                    </a:cubicBezTo>
                    <a:lnTo>
                      <a:pt x="2552" y="3781"/>
                    </a:lnTo>
                    <a:lnTo>
                      <a:pt x="2111" y="3340"/>
                    </a:lnTo>
                    <a:cubicBezTo>
                      <a:pt x="1869" y="3098"/>
                      <a:pt x="2092" y="2764"/>
                      <a:pt x="2351" y="2764"/>
                    </a:cubicBezTo>
                    <a:cubicBezTo>
                      <a:pt x="2429" y="2764"/>
                      <a:pt x="2511" y="2795"/>
                      <a:pt x="2584" y="2868"/>
                    </a:cubicBezTo>
                    <a:lnTo>
                      <a:pt x="3025" y="3309"/>
                    </a:lnTo>
                    <a:lnTo>
                      <a:pt x="3466" y="2868"/>
                    </a:lnTo>
                    <a:cubicBezTo>
                      <a:pt x="3539" y="2795"/>
                      <a:pt x="3621" y="2764"/>
                      <a:pt x="3699" y="2764"/>
                    </a:cubicBezTo>
                    <a:close/>
                    <a:moveTo>
                      <a:pt x="8583" y="6922"/>
                    </a:moveTo>
                    <a:cubicBezTo>
                      <a:pt x="8841" y="6922"/>
                      <a:pt x="9064" y="7257"/>
                      <a:pt x="8822" y="7499"/>
                    </a:cubicBezTo>
                    <a:lnTo>
                      <a:pt x="8381" y="7940"/>
                    </a:lnTo>
                    <a:lnTo>
                      <a:pt x="8822" y="8381"/>
                    </a:lnTo>
                    <a:cubicBezTo>
                      <a:pt x="9064" y="8623"/>
                      <a:pt x="8841" y="8958"/>
                      <a:pt x="8583" y="8958"/>
                    </a:cubicBezTo>
                    <a:cubicBezTo>
                      <a:pt x="8504" y="8958"/>
                      <a:pt x="8422" y="8927"/>
                      <a:pt x="8349" y="8854"/>
                    </a:cubicBezTo>
                    <a:lnTo>
                      <a:pt x="7908" y="8413"/>
                    </a:lnTo>
                    <a:lnTo>
                      <a:pt x="7467" y="8854"/>
                    </a:lnTo>
                    <a:cubicBezTo>
                      <a:pt x="7394" y="8927"/>
                      <a:pt x="7312" y="8958"/>
                      <a:pt x="7234" y="8958"/>
                    </a:cubicBezTo>
                    <a:cubicBezTo>
                      <a:pt x="6975" y="8958"/>
                      <a:pt x="6753" y="8623"/>
                      <a:pt x="6995" y="8381"/>
                    </a:cubicBezTo>
                    <a:lnTo>
                      <a:pt x="7436" y="7940"/>
                    </a:lnTo>
                    <a:lnTo>
                      <a:pt x="6995" y="7499"/>
                    </a:lnTo>
                    <a:cubicBezTo>
                      <a:pt x="6753" y="7257"/>
                      <a:pt x="6975" y="6922"/>
                      <a:pt x="7234" y="6922"/>
                    </a:cubicBezTo>
                    <a:cubicBezTo>
                      <a:pt x="7312" y="6922"/>
                      <a:pt x="7394" y="6953"/>
                      <a:pt x="7467" y="7026"/>
                    </a:cubicBezTo>
                    <a:lnTo>
                      <a:pt x="7908" y="7467"/>
                    </a:lnTo>
                    <a:lnTo>
                      <a:pt x="8349" y="7026"/>
                    </a:lnTo>
                    <a:cubicBezTo>
                      <a:pt x="8422" y="6953"/>
                      <a:pt x="8504" y="6922"/>
                      <a:pt x="8583" y="6922"/>
                    </a:cubicBezTo>
                    <a:close/>
                    <a:moveTo>
                      <a:pt x="7895" y="2732"/>
                    </a:moveTo>
                    <a:cubicBezTo>
                      <a:pt x="7974" y="2732"/>
                      <a:pt x="8055" y="2763"/>
                      <a:pt x="8129" y="2836"/>
                    </a:cubicBezTo>
                    <a:lnTo>
                      <a:pt x="8790" y="3498"/>
                    </a:lnTo>
                    <a:cubicBezTo>
                      <a:pt x="8916" y="3624"/>
                      <a:pt x="8916" y="3844"/>
                      <a:pt x="8790" y="3970"/>
                    </a:cubicBezTo>
                    <a:lnTo>
                      <a:pt x="8129" y="4632"/>
                    </a:lnTo>
                    <a:cubicBezTo>
                      <a:pt x="8055" y="4705"/>
                      <a:pt x="7974" y="4736"/>
                      <a:pt x="7895" y="4736"/>
                    </a:cubicBezTo>
                    <a:cubicBezTo>
                      <a:pt x="7637" y="4736"/>
                      <a:pt x="7414" y="4401"/>
                      <a:pt x="7656" y="4159"/>
                    </a:cubicBezTo>
                    <a:lnTo>
                      <a:pt x="7719" y="4096"/>
                    </a:lnTo>
                    <a:lnTo>
                      <a:pt x="7719" y="4096"/>
                    </a:lnTo>
                    <a:cubicBezTo>
                      <a:pt x="6175" y="4159"/>
                      <a:pt x="4978" y="5388"/>
                      <a:pt x="4852" y="6932"/>
                    </a:cubicBezTo>
                    <a:cubicBezTo>
                      <a:pt x="5451" y="7089"/>
                      <a:pt x="5829" y="7593"/>
                      <a:pt x="5829" y="8224"/>
                    </a:cubicBezTo>
                    <a:cubicBezTo>
                      <a:pt x="5829" y="9011"/>
                      <a:pt x="5230" y="9641"/>
                      <a:pt x="4474" y="9641"/>
                    </a:cubicBezTo>
                    <a:cubicBezTo>
                      <a:pt x="3750" y="9641"/>
                      <a:pt x="3119" y="9011"/>
                      <a:pt x="3119" y="8255"/>
                    </a:cubicBezTo>
                    <a:cubicBezTo>
                      <a:pt x="3119" y="7625"/>
                      <a:pt x="3529" y="7089"/>
                      <a:pt x="4128" y="6932"/>
                    </a:cubicBezTo>
                    <a:cubicBezTo>
                      <a:pt x="4285" y="5042"/>
                      <a:pt x="5829" y="3498"/>
                      <a:pt x="7751" y="3403"/>
                    </a:cubicBezTo>
                    <a:lnTo>
                      <a:pt x="7656" y="3309"/>
                    </a:lnTo>
                    <a:cubicBezTo>
                      <a:pt x="7414" y="3067"/>
                      <a:pt x="7637" y="2732"/>
                      <a:pt x="7895" y="2732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0" y="2584"/>
                      <a:pt x="0" y="5829"/>
                    </a:cubicBezTo>
                    <a:cubicBezTo>
                      <a:pt x="0" y="9011"/>
                      <a:pt x="2615" y="11689"/>
                      <a:pt x="5829" y="11689"/>
                    </a:cubicBezTo>
                    <a:cubicBezTo>
                      <a:pt x="9011" y="11689"/>
                      <a:pt x="11689" y="9043"/>
                      <a:pt x="11689" y="5829"/>
                    </a:cubicBezTo>
                    <a:cubicBezTo>
                      <a:pt x="11657" y="5357"/>
                      <a:pt x="11563" y="4884"/>
                      <a:pt x="11500" y="4443"/>
                    </a:cubicBezTo>
                    <a:cubicBezTo>
                      <a:pt x="11248" y="4884"/>
                      <a:pt x="10838" y="5136"/>
                      <a:pt x="10303" y="5136"/>
                    </a:cubicBezTo>
                    <a:cubicBezTo>
                      <a:pt x="9578" y="5136"/>
                      <a:pt x="8948" y="4506"/>
                      <a:pt x="8948" y="3781"/>
                    </a:cubicBezTo>
                    <a:cubicBezTo>
                      <a:pt x="8948" y="3025"/>
                      <a:pt x="9578" y="2395"/>
                      <a:pt x="10303" y="2395"/>
                    </a:cubicBezTo>
                    <a:cubicBezTo>
                      <a:pt x="10397" y="2395"/>
                      <a:pt x="10523" y="2395"/>
                      <a:pt x="10586" y="2427"/>
                    </a:cubicBezTo>
                    <a:cubicBezTo>
                      <a:pt x="9483" y="883"/>
                      <a:pt x="7719" y="1"/>
                      <a:pt x="5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20;p37">
                <a:extLst>
                  <a:ext uri="{FF2B5EF4-FFF2-40B4-BE49-F238E27FC236}">
                    <a16:creationId xmlns:a16="http://schemas.microsoft.com/office/drawing/2014/main" id="{79266391-B6A8-B1EF-655B-D60E5EA6B711}"/>
                  </a:ext>
                </a:extLst>
              </p:cNvPr>
              <p:cNvSpPr/>
              <p:nvPr/>
            </p:nvSpPr>
            <p:spPr>
              <a:xfrm>
                <a:off x="-5011400" y="3350150"/>
                <a:ext cx="3390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355" extrusionOk="0">
                    <a:moveTo>
                      <a:pt x="662" y="0"/>
                    </a:moveTo>
                    <a:cubicBezTo>
                      <a:pt x="315" y="0"/>
                      <a:pt x="0" y="284"/>
                      <a:pt x="0" y="693"/>
                    </a:cubicBezTo>
                    <a:cubicBezTo>
                      <a:pt x="0" y="1071"/>
                      <a:pt x="315" y="1355"/>
                      <a:pt x="662" y="1355"/>
                    </a:cubicBezTo>
                    <a:cubicBezTo>
                      <a:pt x="1072" y="1355"/>
                      <a:pt x="1355" y="1040"/>
                      <a:pt x="1355" y="693"/>
                    </a:cubicBezTo>
                    <a:cubicBezTo>
                      <a:pt x="1355" y="315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3CFCDAD-C46C-0DEE-9163-323316D0E93F}"/>
              </a:ext>
            </a:extLst>
          </p:cNvPr>
          <p:cNvGrpSpPr/>
          <p:nvPr/>
        </p:nvGrpSpPr>
        <p:grpSpPr>
          <a:xfrm>
            <a:off x="164592" y="3562079"/>
            <a:ext cx="5743404" cy="1763725"/>
            <a:chOff x="1920593" y="3562080"/>
            <a:chExt cx="3987404" cy="1224480"/>
          </a:xfrm>
        </p:grpSpPr>
        <p:grpSp>
          <p:nvGrpSpPr>
            <p:cNvPr id="84" name="Google Shape;1121;p37">
              <a:extLst>
                <a:ext uri="{FF2B5EF4-FFF2-40B4-BE49-F238E27FC236}">
                  <a16:creationId xmlns:a16="http://schemas.microsoft.com/office/drawing/2014/main" id="{66A78A98-A30F-4D9D-2A08-8AC906BAEDA7}"/>
                </a:ext>
              </a:extLst>
            </p:cNvPr>
            <p:cNvGrpSpPr/>
            <p:nvPr/>
          </p:nvGrpSpPr>
          <p:grpSpPr>
            <a:xfrm>
              <a:off x="1920593" y="3562080"/>
              <a:ext cx="3987404" cy="1224480"/>
              <a:chOff x="448409" y="2903712"/>
              <a:chExt cx="3987404" cy="1224480"/>
            </a:xfrm>
          </p:grpSpPr>
          <p:sp>
            <p:nvSpPr>
              <p:cNvPr id="85" name="Google Shape;1122;p37">
                <a:extLst>
                  <a:ext uri="{FF2B5EF4-FFF2-40B4-BE49-F238E27FC236}">
                    <a16:creationId xmlns:a16="http://schemas.microsoft.com/office/drawing/2014/main" id="{3353F6BD-6D4E-058E-31A9-87B90FA80E1C}"/>
                  </a:ext>
                </a:extLst>
              </p:cNvPr>
              <p:cNvSpPr/>
              <p:nvPr/>
            </p:nvSpPr>
            <p:spPr>
              <a:xfrm>
                <a:off x="3211117" y="2903712"/>
                <a:ext cx="1224696" cy="1224480"/>
              </a:xfrm>
              <a:custGeom>
                <a:avLst/>
                <a:gdLst/>
                <a:ahLst/>
                <a:cxnLst/>
                <a:rect l="l" t="t" r="r" b="b"/>
                <a:pathLst>
                  <a:path w="62389" h="62378" extrusionOk="0">
                    <a:moveTo>
                      <a:pt x="31194" y="0"/>
                    </a:moveTo>
                    <a:cubicBezTo>
                      <a:pt x="13966" y="0"/>
                      <a:pt x="0" y="13966"/>
                      <a:pt x="0" y="31183"/>
                    </a:cubicBezTo>
                    <a:cubicBezTo>
                      <a:pt x="0" y="48411"/>
                      <a:pt x="13966" y="62377"/>
                      <a:pt x="31194" y="62377"/>
                    </a:cubicBezTo>
                    <a:cubicBezTo>
                      <a:pt x="48423" y="62377"/>
                      <a:pt x="62389" y="48411"/>
                      <a:pt x="62389" y="31183"/>
                    </a:cubicBezTo>
                    <a:cubicBezTo>
                      <a:pt x="62389" y="13966"/>
                      <a:pt x="48423" y="0"/>
                      <a:pt x="31194" y="0"/>
                    </a:cubicBezTo>
                    <a:close/>
                  </a:path>
                </a:pathLst>
              </a:custGeom>
              <a:solidFill>
                <a:srgbClr val="BF5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6" name="Google Shape;1123;p37">
                <a:extLst>
                  <a:ext uri="{FF2B5EF4-FFF2-40B4-BE49-F238E27FC236}">
                    <a16:creationId xmlns:a16="http://schemas.microsoft.com/office/drawing/2014/main" id="{AFABF9DB-6938-3712-AB74-D44A14F59E56}"/>
                  </a:ext>
                </a:extLst>
              </p:cNvPr>
              <p:cNvGrpSpPr/>
              <p:nvPr/>
            </p:nvGrpSpPr>
            <p:grpSpPr>
              <a:xfrm>
                <a:off x="448409" y="2960028"/>
                <a:ext cx="2700196" cy="1111849"/>
                <a:chOff x="524609" y="3003525"/>
                <a:chExt cx="2700196" cy="1111849"/>
              </a:xfrm>
            </p:grpSpPr>
            <p:sp>
              <p:nvSpPr>
                <p:cNvPr id="88" name="Google Shape;1124;p37">
                  <a:extLst>
                    <a:ext uri="{FF2B5EF4-FFF2-40B4-BE49-F238E27FC236}">
                      <a16:creationId xmlns:a16="http://schemas.microsoft.com/office/drawing/2014/main" id="{E3814D14-22F7-A802-FCC2-14ED7722E736}"/>
                    </a:ext>
                  </a:extLst>
                </p:cNvPr>
                <p:cNvSpPr txBox="1"/>
                <p:nvPr/>
              </p:nvSpPr>
              <p:spPr>
                <a:xfrm>
                  <a:off x="524609" y="3003525"/>
                  <a:ext cx="2381716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6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Fira Sans Extra Condensed Medium"/>
                      <a:sym typeface="Fira Sans Extra Condensed Medium"/>
                    </a:rPr>
                    <a:t>Opportunities</a:t>
                  </a:r>
                  <a:endParaRPr sz="36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89" name="Google Shape;1125;p37">
                  <a:extLst>
                    <a:ext uri="{FF2B5EF4-FFF2-40B4-BE49-F238E27FC236}">
                      <a16:creationId xmlns:a16="http://schemas.microsoft.com/office/drawing/2014/main" id="{25C8AA98-5650-C49B-3352-F90105F39C8B}"/>
                    </a:ext>
                  </a:extLst>
                </p:cNvPr>
                <p:cNvSpPr txBox="1"/>
                <p:nvPr/>
              </p:nvSpPr>
              <p:spPr>
                <a:xfrm>
                  <a:off x="590209" y="3350374"/>
                  <a:ext cx="2634596" cy="76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" sz="1200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" sz="1200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한류열풍의 영향으로 외국인 관광객이 한국문화를 체험하고자 한국민속촌에 대한 정보를 얻기 위해 웹 방문 빈도가 높아졌습니다</a:t>
                  </a:r>
                  <a:r>
                    <a:rPr lang="en-US" altLang="ko-KR" sz="1200" b="1" dirty="0">
                      <a:solidFill>
                        <a:srgbClr val="434343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Roboto"/>
                      <a:sym typeface="Roboto"/>
                    </a:rPr>
                    <a:t>.</a:t>
                  </a:r>
                  <a:endParaRPr sz="1200" b="1" dirty="0">
                    <a:solidFill>
                      <a:srgbClr val="434343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87" name="Google Shape;1126;p37">
                <a:extLst>
                  <a:ext uri="{FF2B5EF4-FFF2-40B4-BE49-F238E27FC236}">
                    <a16:creationId xmlns:a16="http://schemas.microsoft.com/office/drawing/2014/main" id="{675FEEBD-0F60-BB12-602C-4B192B344A61}"/>
                  </a:ext>
                </a:extLst>
              </p:cNvPr>
              <p:cNvSpPr/>
              <p:nvPr/>
            </p:nvSpPr>
            <p:spPr>
              <a:xfrm>
                <a:off x="3381985" y="3074552"/>
                <a:ext cx="882960" cy="882790"/>
              </a:xfrm>
              <a:custGeom>
                <a:avLst/>
                <a:gdLst/>
                <a:ahLst/>
                <a:cxnLst/>
                <a:rect l="l" t="t" r="r" b="b"/>
                <a:pathLst>
                  <a:path w="62389" h="62377" extrusionOk="0">
                    <a:moveTo>
                      <a:pt x="31194" y="0"/>
                    </a:moveTo>
                    <a:cubicBezTo>
                      <a:pt x="13966" y="0"/>
                      <a:pt x="0" y="13966"/>
                      <a:pt x="0" y="31182"/>
                    </a:cubicBezTo>
                    <a:cubicBezTo>
                      <a:pt x="0" y="48411"/>
                      <a:pt x="13966" y="62377"/>
                      <a:pt x="31194" y="62377"/>
                    </a:cubicBezTo>
                    <a:cubicBezTo>
                      <a:pt x="48423" y="62377"/>
                      <a:pt x="62389" y="48411"/>
                      <a:pt x="62389" y="31182"/>
                    </a:cubicBezTo>
                    <a:cubicBezTo>
                      <a:pt x="62389" y="13966"/>
                      <a:pt x="48423" y="0"/>
                      <a:pt x="3119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1127;p37">
              <a:extLst>
                <a:ext uri="{FF2B5EF4-FFF2-40B4-BE49-F238E27FC236}">
                  <a16:creationId xmlns:a16="http://schemas.microsoft.com/office/drawing/2014/main" id="{6E7329C4-A45C-1B6E-1A16-5AC9D83755C4}"/>
                </a:ext>
              </a:extLst>
            </p:cNvPr>
            <p:cNvGrpSpPr/>
            <p:nvPr/>
          </p:nvGrpSpPr>
          <p:grpSpPr>
            <a:xfrm>
              <a:off x="5081866" y="3963641"/>
              <a:ext cx="427578" cy="421351"/>
              <a:chOff x="-5254775" y="3631325"/>
              <a:chExt cx="296950" cy="292625"/>
            </a:xfrm>
          </p:grpSpPr>
          <p:sp>
            <p:nvSpPr>
              <p:cNvPr id="91" name="Google Shape;1128;p37">
                <a:extLst>
                  <a:ext uri="{FF2B5EF4-FFF2-40B4-BE49-F238E27FC236}">
                    <a16:creationId xmlns:a16="http://schemas.microsoft.com/office/drawing/2014/main" id="{60D2B923-E649-5856-ADE0-DEB553A6BABB}"/>
                  </a:ext>
                </a:extLst>
              </p:cNvPr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06" extrusionOk="0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29;p37">
                <a:extLst>
                  <a:ext uri="{FF2B5EF4-FFF2-40B4-BE49-F238E27FC236}">
                    <a16:creationId xmlns:a16="http://schemas.microsoft.com/office/drawing/2014/main" id="{02676C49-7111-1927-2BDD-CAFE781DD242}"/>
                  </a:ext>
                </a:extLst>
              </p:cNvPr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8" extrusionOk="0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30;p37">
                <a:extLst>
                  <a:ext uri="{FF2B5EF4-FFF2-40B4-BE49-F238E27FC236}">
                    <a16:creationId xmlns:a16="http://schemas.microsoft.com/office/drawing/2014/main" id="{E3C7442B-AFA2-AB4F-6976-979E0976549D}"/>
                  </a:ext>
                </a:extLst>
              </p:cNvPr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0" extrusionOk="0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31;p37">
                <a:extLst>
                  <a:ext uri="{FF2B5EF4-FFF2-40B4-BE49-F238E27FC236}">
                    <a16:creationId xmlns:a16="http://schemas.microsoft.com/office/drawing/2014/main" id="{78D4B142-2843-7C84-39BD-497D1DF4EB10}"/>
                  </a:ext>
                </a:extLst>
              </p:cNvPr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0" extrusionOk="0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32;p37">
                <a:extLst>
                  <a:ext uri="{FF2B5EF4-FFF2-40B4-BE49-F238E27FC236}">
                    <a16:creationId xmlns:a16="http://schemas.microsoft.com/office/drawing/2014/main" id="{D8643045-9EAF-66AF-D9CE-BDB83D362DC7}"/>
                  </a:ext>
                </a:extLst>
              </p:cNvPr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497" extrusionOk="0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33;p37">
                <a:extLst>
                  <a:ext uri="{FF2B5EF4-FFF2-40B4-BE49-F238E27FC236}">
                    <a16:creationId xmlns:a16="http://schemas.microsoft.com/office/drawing/2014/main" id="{8A6F2261-73AB-9037-8B4C-7939340F0BF3}"/>
                  </a:ext>
                </a:extLst>
              </p:cNvPr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9933" extrusionOk="0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34;p37">
                <a:extLst>
                  <a:ext uri="{FF2B5EF4-FFF2-40B4-BE49-F238E27FC236}">
                    <a16:creationId xmlns:a16="http://schemas.microsoft.com/office/drawing/2014/main" id="{9B29D3AB-FC30-4B1E-E64B-809B8DA13A1E}"/>
                  </a:ext>
                </a:extLst>
              </p:cNvPr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6018" extrusionOk="0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E36703-E706-0A97-136F-38F97B0CF0C7}"/>
              </a:ext>
            </a:extLst>
          </p:cNvPr>
          <p:cNvSpPr txBox="1"/>
          <p:nvPr/>
        </p:nvSpPr>
        <p:spPr>
          <a:xfrm>
            <a:off x="10879345" y="534648"/>
            <a:ext cx="13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SWOT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370525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1E64AB-AF31-A6BF-171E-ECB68884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A7F346-EDC6-99AA-B839-A0F3F389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C534A-CABB-6E49-BD7B-4B7CF95474D7}"/>
              </a:ext>
            </a:extLst>
          </p:cNvPr>
          <p:cNvSpPr txBox="1"/>
          <p:nvPr/>
        </p:nvSpPr>
        <p:spPr>
          <a:xfrm>
            <a:off x="7918561" y="1207160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구체적 구현방안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58F31-B0EC-5826-73F0-F5A9C6E71401}"/>
              </a:ext>
            </a:extLst>
          </p:cNvPr>
          <p:cNvSpPr txBox="1"/>
          <p:nvPr/>
        </p:nvSpPr>
        <p:spPr>
          <a:xfrm>
            <a:off x="8578197" y="2152823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사이트맵</a:t>
            </a:r>
            <a:endParaRPr lang="ko-KR" altLang="en-US" sz="32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4126E-0CF8-904D-DEAF-ADCA70080DB3}"/>
              </a:ext>
            </a:extLst>
          </p:cNvPr>
          <p:cNvSpPr txBox="1"/>
          <p:nvPr/>
        </p:nvSpPr>
        <p:spPr>
          <a:xfrm>
            <a:off x="7964248" y="3098486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아이디어 스케치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FB578-FD7F-8C6E-CEA3-1DD058A8D78E}"/>
              </a:ext>
            </a:extLst>
          </p:cNvPr>
          <p:cNvSpPr txBox="1"/>
          <p:nvPr/>
        </p:nvSpPr>
        <p:spPr>
          <a:xfrm>
            <a:off x="8199890" y="4044149"/>
            <a:ext cx="245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와이어프레임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CE45-1F9F-7D08-D060-45510F24D3E1}"/>
              </a:ext>
            </a:extLst>
          </p:cNvPr>
          <p:cNvSpPr txBox="1"/>
          <p:nvPr/>
        </p:nvSpPr>
        <p:spPr>
          <a:xfrm>
            <a:off x="8342557" y="4989812"/>
            <a:ext cx="2169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스토리 보드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AD5EEA-297D-ED9E-A08E-3E0077F243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9" y="1216083"/>
            <a:ext cx="566928" cy="566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EFCFE5-0B0D-BDE5-BB7C-BAA78B8C89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8" y="2165729"/>
            <a:ext cx="566928" cy="566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CD80DE-7651-2590-8907-3E9AFC3546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41" y="3098486"/>
            <a:ext cx="566927" cy="5669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C4220F-4436-CC82-2C51-E7A24CC9573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41" y="3997988"/>
            <a:ext cx="630936" cy="6309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08C7CB-A9B1-7407-E095-A1C5AE7DE7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30" y="4980888"/>
            <a:ext cx="630936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7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1729D4A-6F51-EA5B-6E25-2F1EB8F9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DF5535-1ADD-DE0C-9308-16E4BE53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9BA17-A148-DFA7-5AA7-D361302A7728}"/>
              </a:ext>
            </a:extLst>
          </p:cNvPr>
          <p:cNvSpPr txBox="1"/>
          <p:nvPr/>
        </p:nvSpPr>
        <p:spPr>
          <a:xfrm>
            <a:off x="5154787" y="1436915"/>
            <a:ext cx="161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MAIN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A939D-BED5-71A3-CB5D-0AA4B11B785E}"/>
              </a:ext>
            </a:extLst>
          </p:cNvPr>
          <p:cNvSpPr txBox="1"/>
          <p:nvPr/>
        </p:nvSpPr>
        <p:spPr>
          <a:xfrm>
            <a:off x="5154787" y="3059668"/>
            <a:ext cx="149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SUB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43B43-36F0-DE10-F544-F72A150DB271}"/>
              </a:ext>
            </a:extLst>
          </p:cNvPr>
          <p:cNvSpPr txBox="1"/>
          <p:nvPr/>
        </p:nvSpPr>
        <p:spPr>
          <a:xfrm>
            <a:off x="5089064" y="4548931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POINT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COLOR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625394-9CA5-BD7B-BD2E-A1AE06FC45D2}"/>
              </a:ext>
            </a:extLst>
          </p:cNvPr>
          <p:cNvGrpSpPr/>
          <p:nvPr/>
        </p:nvGrpSpPr>
        <p:grpSpPr>
          <a:xfrm>
            <a:off x="5523277" y="1989753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AA5A74-BBDB-8937-5FDB-80F51B54C3F0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27AAB7-4E08-6A9E-EB56-C48D53D8869C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7EA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5A87C-92F9-6E10-3043-FF0CE132AC99}"/>
                </a:ext>
              </a:extLst>
            </p:cNvPr>
            <p:cNvSpPr txBox="1"/>
            <p:nvPr/>
          </p:nvSpPr>
          <p:spPr>
            <a:xfrm>
              <a:off x="6251003" y="2537447"/>
              <a:ext cx="5790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WHITE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#FFFFFF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53E0A6-DD35-ED28-1614-9576B8BAC174}"/>
              </a:ext>
            </a:extLst>
          </p:cNvPr>
          <p:cNvGrpSpPr/>
          <p:nvPr/>
        </p:nvGrpSpPr>
        <p:grpSpPr>
          <a:xfrm>
            <a:off x="5522597" y="3519844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10435C-F984-7D97-7DD4-F422154D15CB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58F56E-947C-2906-A697-E04CB60839F4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AEF50-A054-4D5B-3CEA-6C67A971059B}"/>
                </a:ext>
              </a:extLst>
            </p:cNvPr>
            <p:cNvSpPr txBox="1"/>
            <p:nvPr/>
          </p:nvSpPr>
          <p:spPr>
            <a:xfrm>
              <a:off x="6236576" y="2537447"/>
              <a:ext cx="6078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ORANGE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#EB6B00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364244-95D8-6087-CB4C-3F5AC9369431}"/>
              </a:ext>
            </a:extLst>
          </p:cNvPr>
          <p:cNvGrpSpPr/>
          <p:nvPr/>
        </p:nvGrpSpPr>
        <p:grpSpPr>
          <a:xfrm>
            <a:off x="5522596" y="5008787"/>
            <a:ext cx="755607" cy="886408"/>
            <a:chOff x="6153469" y="1989753"/>
            <a:chExt cx="755607" cy="8864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65B135-E271-8E5C-0B7F-0DE9C9A385A6}"/>
                </a:ext>
              </a:extLst>
            </p:cNvPr>
            <p:cNvSpPr/>
            <p:nvPr/>
          </p:nvSpPr>
          <p:spPr>
            <a:xfrm>
              <a:off x="6153469" y="1989753"/>
              <a:ext cx="755607" cy="88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1328713-8623-3E35-2998-F972AB0F8EB1}"/>
                </a:ext>
              </a:extLst>
            </p:cNvPr>
            <p:cNvSpPr/>
            <p:nvPr/>
          </p:nvSpPr>
          <p:spPr>
            <a:xfrm>
              <a:off x="6232849" y="2062065"/>
              <a:ext cx="597159" cy="475862"/>
            </a:xfrm>
            <a:prstGeom prst="rect">
              <a:avLst/>
            </a:prstGeom>
            <a:solidFill>
              <a:srgbClr val="36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995E7C-E01C-9EA2-C302-AE347EBCDB0A}"/>
                </a:ext>
              </a:extLst>
            </p:cNvPr>
            <p:cNvSpPr txBox="1"/>
            <p:nvPr/>
          </p:nvSpPr>
          <p:spPr>
            <a:xfrm>
              <a:off x="6178868" y="2537447"/>
              <a:ext cx="7232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DARK GREY</a:t>
              </a:r>
            </a:p>
            <a:p>
              <a:pPr algn="ctr"/>
              <a:r>
                <a:rPr lang="en-US" altLang="ko-KR" sz="8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#364150</a:t>
              </a:r>
              <a:endParaRPr lang="ko-KR" altLang="en-US" sz="8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C1D278B-D8D0-32D6-FDCB-9F29EF3C2EFB}"/>
              </a:ext>
            </a:extLst>
          </p:cNvPr>
          <p:cNvSpPr txBox="1"/>
          <p:nvPr/>
        </p:nvSpPr>
        <p:spPr>
          <a:xfrm>
            <a:off x="9037444" y="1436915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FONT</a:t>
            </a:r>
            <a:endParaRPr lang="ko-KR" altLang="en-US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7AD13C-88B4-D416-294A-B0300C630375}"/>
              </a:ext>
            </a:extLst>
          </p:cNvPr>
          <p:cNvSpPr/>
          <p:nvPr/>
        </p:nvSpPr>
        <p:spPr>
          <a:xfrm>
            <a:off x="7500869" y="2075782"/>
            <a:ext cx="3599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Noto Sans KR, </a:t>
            </a:r>
            <a:r>
              <a:rPr lang="ko-KR" altLang="en-US" sz="12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돋움 </a:t>
            </a:r>
            <a:r>
              <a:rPr lang="en-US" altLang="ko-KR" sz="12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b="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dotum</a:t>
            </a:r>
            <a:r>
              <a:rPr lang="en-US" altLang="ko-KR" sz="12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200" b="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AppleGothic</a:t>
            </a:r>
            <a:r>
              <a:rPr lang="en-US" altLang="ko-KR" sz="12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pPr algn="ctr"/>
            <a:r>
              <a:rPr lang="en-US" altLang="ko-KR" sz="1200" b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sans-serif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8C2180-6321-FA7F-0282-6C3EF995789A}"/>
              </a:ext>
            </a:extLst>
          </p:cNvPr>
          <p:cNvSpPr txBox="1"/>
          <p:nvPr/>
        </p:nvSpPr>
        <p:spPr>
          <a:xfrm>
            <a:off x="9107726" y="299164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SIZE</a:t>
            </a:r>
            <a:endParaRPr lang="ko-KR" altLang="en-US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589EA8-DB41-57D6-885F-79CD4B5048AF}"/>
              </a:ext>
            </a:extLst>
          </p:cNvPr>
          <p:cNvSpPr txBox="1"/>
          <p:nvPr/>
        </p:nvSpPr>
        <p:spPr>
          <a:xfrm>
            <a:off x="8426257" y="3429000"/>
            <a:ext cx="2180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FOOTER MENU</a:t>
            </a:r>
          </a:p>
          <a:p>
            <a:pPr algn="ct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FOOTERT BUTTON 14px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F4FF6D-07AF-158A-F0EA-C6B8C091ECC1}"/>
              </a:ext>
            </a:extLst>
          </p:cNvPr>
          <p:cNvSpPr txBox="1"/>
          <p:nvPr/>
        </p:nvSpPr>
        <p:spPr>
          <a:xfrm>
            <a:off x="8972471" y="3858657"/>
            <a:ext cx="1058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FNB 15px</a:t>
            </a:r>
            <a:endParaRPr lang="ko-KR" altLang="en-US" sz="1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31DC3A-C15C-ED1C-4715-77607D7568D5}"/>
              </a:ext>
            </a:extLst>
          </p:cNvPr>
          <p:cNvSpPr txBox="1"/>
          <p:nvPr/>
        </p:nvSpPr>
        <p:spPr>
          <a:xfrm>
            <a:off x="8338280" y="4245500"/>
            <a:ext cx="2326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FONTS, </a:t>
            </a: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16px 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057869-3F03-8B68-148D-852A0A1ABD76}"/>
              </a:ext>
            </a:extLst>
          </p:cNvPr>
          <p:cNvSpPr txBox="1"/>
          <p:nvPr/>
        </p:nvSpPr>
        <p:spPr>
          <a:xfrm>
            <a:off x="7584961" y="5187309"/>
            <a:ext cx="4243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MAIN TITLE 45px 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D8716A-C343-E2CA-593D-D475A79750E1}"/>
              </a:ext>
            </a:extLst>
          </p:cNvPr>
          <p:cNvSpPr txBox="1"/>
          <p:nvPr/>
        </p:nvSpPr>
        <p:spPr>
          <a:xfrm>
            <a:off x="7912838" y="4836740"/>
            <a:ext cx="359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SUB TITLE FONT 24px 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424515-1D49-2C87-48F7-55E93F8FD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5535" r="8218" b="5635"/>
          <a:stretch/>
        </p:blipFill>
        <p:spPr>
          <a:xfrm>
            <a:off x="711686" y="1989753"/>
            <a:ext cx="3786500" cy="3784971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1B91E1F9-BA3D-2ED1-8148-0D7C4113AC90}"/>
              </a:ext>
            </a:extLst>
          </p:cNvPr>
          <p:cNvSpPr/>
          <p:nvPr/>
        </p:nvSpPr>
        <p:spPr>
          <a:xfrm>
            <a:off x="791735" y="3271005"/>
            <a:ext cx="1151365" cy="49767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273AA-887B-5F84-5CBE-9083F6EFC1ED}"/>
              </a:ext>
            </a:extLst>
          </p:cNvPr>
          <p:cNvSpPr txBox="1"/>
          <p:nvPr/>
        </p:nvSpPr>
        <p:spPr>
          <a:xfrm>
            <a:off x="10474863" y="54622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구체적 구현방안</a:t>
            </a:r>
          </a:p>
        </p:txBody>
      </p:sp>
    </p:spTree>
    <p:extLst>
      <p:ext uri="{BB962C8B-B14F-4D97-AF65-F5344CB8AC3E}">
        <p14:creationId xmlns:p14="http://schemas.microsoft.com/office/powerpoint/2010/main" val="224471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51994B-5E1E-4128-97D2-F6257376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715E3A-0BD8-499F-93D5-F413E4B6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F9AED-63D5-4403-ADDA-B38E01FB030A}"/>
              </a:ext>
            </a:extLst>
          </p:cNvPr>
          <p:cNvSpPr txBox="1"/>
          <p:nvPr/>
        </p:nvSpPr>
        <p:spPr>
          <a:xfrm>
            <a:off x="7869681" y="2205535"/>
            <a:ext cx="3018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소마 미술관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D91E9-87E0-4204-93E8-B3692A5FC61D}"/>
              </a:ext>
            </a:extLst>
          </p:cNvPr>
          <p:cNvSpPr txBox="1"/>
          <p:nvPr/>
        </p:nvSpPr>
        <p:spPr>
          <a:xfrm>
            <a:off x="7916970" y="3151198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요구사항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A427B-0B41-4A1E-8468-B9BC2CCEBDC6}"/>
              </a:ext>
            </a:extLst>
          </p:cNvPr>
          <p:cNvSpPr txBox="1"/>
          <p:nvPr/>
        </p:nvSpPr>
        <p:spPr>
          <a:xfrm>
            <a:off x="8340965" y="4096861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방문자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D45109-2A89-4617-9BBF-3CCCA1A4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103036"/>
            <a:ext cx="778678" cy="778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1254B9-3045-4A58-A48B-A82691F79A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3054246"/>
            <a:ext cx="778678" cy="778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20C0FB-E938-4353-895C-F4F47E8AAD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3976062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2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07113C4-B9E9-FA48-A8BA-324AA7DA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A3C1FB-A2FC-D0A5-CD4D-69E7D94E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2576B1-93D3-59BB-50AB-FE0D8920C57B}"/>
              </a:ext>
            </a:extLst>
          </p:cNvPr>
          <p:cNvSpPr/>
          <p:nvPr/>
        </p:nvSpPr>
        <p:spPr>
          <a:xfrm>
            <a:off x="1616583" y="11176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1ADD66-F493-7F3B-D64C-78D454552B71}"/>
              </a:ext>
            </a:extLst>
          </p:cNvPr>
          <p:cNvSpPr/>
          <p:nvPr/>
        </p:nvSpPr>
        <p:spPr>
          <a:xfrm>
            <a:off x="1616583" y="18034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FC75FC-C21F-77B6-AD32-C8FDE0891940}"/>
              </a:ext>
            </a:extLst>
          </p:cNvPr>
          <p:cNvSpPr/>
          <p:nvPr/>
        </p:nvSpPr>
        <p:spPr>
          <a:xfrm>
            <a:off x="1616583" y="24892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B3705C-EF0B-AF6B-9F19-65F107B42D6F}"/>
              </a:ext>
            </a:extLst>
          </p:cNvPr>
          <p:cNvSpPr/>
          <p:nvPr/>
        </p:nvSpPr>
        <p:spPr>
          <a:xfrm>
            <a:off x="1616583" y="31750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0BAC5B-9E22-8D93-D704-063C50196D6A}"/>
              </a:ext>
            </a:extLst>
          </p:cNvPr>
          <p:cNvSpPr/>
          <p:nvPr/>
        </p:nvSpPr>
        <p:spPr>
          <a:xfrm>
            <a:off x="1616583" y="38608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05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5AE649-2B0F-BFED-8C26-5EAF1684AFA0}"/>
              </a:ext>
            </a:extLst>
          </p:cNvPr>
          <p:cNvSpPr/>
          <p:nvPr/>
        </p:nvSpPr>
        <p:spPr>
          <a:xfrm>
            <a:off x="1616583" y="45466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06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DE92CC-0F10-1827-11D3-5BEBE8D3691D}"/>
              </a:ext>
            </a:extLst>
          </p:cNvPr>
          <p:cNvSpPr/>
          <p:nvPr/>
        </p:nvSpPr>
        <p:spPr>
          <a:xfrm>
            <a:off x="1616583" y="52324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07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C2473A-7555-A96D-587E-2574433DC1F3}"/>
              </a:ext>
            </a:extLst>
          </p:cNvPr>
          <p:cNvSpPr/>
          <p:nvPr/>
        </p:nvSpPr>
        <p:spPr>
          <a:xfrm>
            <a:off x="1616583" y="5918200"/>
            <a:ext cx="495300" cy="438150"/>
          </a:xfrm>
          <a:prstGeom prst="rect">
            <a:avLst/>
          </a:prstGeom>
          <a:solidFill>
            <a:srgbClr val="EB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08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7EE9F-202E-2804-7631-1C6B238BD19D}"/>
              </a:ext>
            </a:extLst>
          </p:cNvPr>
          <p:cNvSpPr txBox="1"/>
          <p:nvPr/>
        </p:nvSpPr>
        <p:spPr>
          <a:xfrm>
            <a:off x="2346526" y="1152009"/>
            <a:ext cx="794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미술관에 주요 정보들을 정리해 놓은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 VISUAL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상단에 삽입하겠습니다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2EC55-CAAD-5026-B911-9A6CFAF000E4}"/>
              </a:ext>
            </a:extLst>
          </p:cNvPr>
          <p:cNvSpPr txBox="1"/>
          <p:nvPr/>
        </p:nvSpPr>
        <p:spPr>
          <a:xfrm>
            <a:off x="2388108" y="3895209"/>
            <a:ext cx="877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 VISUAL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나타나 있는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퀵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메뉴들을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메인섹션에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그리드 형태로 만들어 정리하겠습니다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0C3E5-E5AD-E062-51EF-B0D66BD6D035}"/>
              </a:ext>
            </a:extLst>
          </p:cNvPr>
          <p:cNvSpPr txBox="1"/>
          <p:nvPr/>
        </p:nvSpPr>
        <p:spPr>
          <a:xfrm>
            <a:off x="2388108" y="4589244"/>
            <a:ext cx="723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오른쪽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ASIDE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퀵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메뉴들은 삭제하여 시각적으로 단순하게 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54FDA-6889-4A1C-5B10-C45FA28539F6}"/>
              </a:ext>
            </a:extLst>
          </p:cNvPr>
          <p:cNvSpPr txBox="1"/>
          <p:nvPr/>
        </p:nvSpPr>
        <p:spPr>
          <a:xfrm>
            <a:off x="2346526" y="1832044"/>
            <a:ext cx="856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HOVER EFFECT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기능을 추가하여 시각적으로 자세히 확인할 수 있게 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EB11C-9DFA-79AB-935C-ED93C3BE3755}"/>
              </a:ext>
            </a:extLst>
          </p:cNvPr>
          <p:cNvSpPr txBox="1"/>
          <p:nvPr/>
        </p:nvSpPr>
        <p:spPr>
          <a:xfrm>
            <a:off x="2388108" y="2517844"/>
            <a:ext cx="903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GNB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LOCAL MENU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보일 시 왼쪽 여백에 미술관 오늘 운영시간을 기입하도록 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017F53-D033-9221-4F1D-CA2ED3DCDAFE}"/>
              </a:ext>
            </a:extLst>
          </p:cNvPr>
          <p:cNvSpPr txBox="1"/>
          <p:nvPr/>
        </p:nvSpPr>
        <p:spPr>
          <a:xfrm>
            <a:off x="2388108" y="3217644"/>
            <a:ext cx="864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보여지는 미술관 사진들을 슬라이드 좌우 버튼을 기능을 추가하겠습니다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C029F-F64A-C6F7-8D6E-68AD521A0CBC}"/>
              </a:ext>
            </a:extLst>
          </p:cNvPr>
          <p:cNvSpPr txBox="1"/>
          <p:nvPr/>
        </p:nvSpPr>
        <p:spPr>
          <a:xfrm>
            <a:off x="2388108" y="5266809"/>
            <a:ext cx="847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메인섹션에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이미지와 그리드의 픽셀을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80px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씩 줄여 스크롤 없이 한번에 보게 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07CA0-5F59-2506-A697-724E44DB2BAC}"/>
              </a:ext>
            </a:extLst>
          </p:cNvPr>
          <p:cNvSpPr txBox="1"/>
          <p:nvPr/>
        </p:nvSpPr>
        <p:spPr>
          <a:xfrm>
            <a:off x="2388108" y="5952609"/>
            <a:ext cx="713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 VISUAL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있는 소마 이벤트를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메인섹션의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내용으로 추가하겠습니다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97A0B-566E-C4D7-84C4-0FCFEEA581BE}"/>
              </a:ext>
            </a:extLst>
          </p:cNvPr>
          <p:cNvSpPr txBox="1"/>
          <p:nvPr/>
        </p:nvSpPr>
        <p:spPr>
          <a:xfrm>
            <a:off x="10474863" y="54622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구체적 구현방안</a:t>
            </a:r>
          </a:p>
        </p:txBody>
      </p:sp>
    </p:spTree>
    <p:extLst>
      <p:ext uri="{BB962C8B-B14F-4D97-AF65-F5344CB8AC3E}">
        <p14:creationId xmlns:p14="http://schemas.microsoft.com/office/powerpoint/2010/main" val="285276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591D823-A97B-81BD-6CC2-95C9BB76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106207-7718-78BA-4A1A-63F7D31C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CC32329-0A78-6F14-BEF5-E9083ED07560}"/>
              </a:ext>
            </a:extLst>
          </p:cNvPr>
          <p:cNvGrpSpPr/>
          <p:nvPr/>
        </p:nvGrpSpPr>
        <p:grpSpPr>
          <a:xfrm>
            <a:off x="2752724" y="1991051"/>
            <a:ext cx="7770155" cy="3239735"/>
            <a:chOff x="2905124" y="1095701"/>
            <a:chExt cx="7770155" cy="3239735"/>
          </a:xfrm>
        </p:grpSpPr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645F61A-09F4-2D43-6573-C83718B6A7A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412" y="2182321"/>
              <a:ext cx="6818766" cy="0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25D1CA4-5651-10AC-7544-0E00D4BF639D}"/>
                </a:ext>
              </a:extLst>
            </p:cNvPr>
            <p:cNvCxnSpPr/>
            <p:nvPr/>
          </p:nvCxnSpPr>
          <p:spPr>
            <a:xfrm>
              <a:off x="3438525" y="2182321"/>
              <a:ext cx="0" cy="2066925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035014C-2089-C40F-DF93-0871FD42BFB8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810125" y="2215668"/>
              <a:ext cx="1001" cy="904633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71CFC5B-267F-3858-5502-59BF360FDC9C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>
              <a:off x="10077450" y="2231284"/>
              <a:ext cx="11212" cy="888851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6AB54554-986F-D0FC-DA48-10EB405FF69B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8769278" y="2268511"/>
              <a:ext cx="12772" cy="1661880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BA931D8-3F9F-9B0D-1386-946592642E48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7448550" y="2231284"/>
              <a:ext cx="1344" cy="1294063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889931D-8C2B-AA18-AB9C-64122CE02B58}"/>
                </a:ext>
              </a:extLst>
            </p:cNvPr>
            <p:cNvCxnSpPr>
              <a:cxnSpLocks/>
              <a:stCxn id="68" idx="0"/>
              <a:endCxn id="23" idx="2"/>
            </p:cNvCxnSpPr>
            <p:nvPr/>
          </p:nvCxnSpPr>
          <p:spPr>
            <a:xfrm>
              <a:off x="6113650" y="1097605"/>
              <a:ext cx="16860" cy="2832786"/>
            </a:xfrm>
            <a:prstGeom prst="line">
              <a:avLst/>
            </a:prstGeom>
            <a:ln w="28575">
              <a:solidFill>
                <a:srgbClr val="BF51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40FFC0-00CB-2A43-388C-91339EDCBD70}"/>
                </a:ext>
              </a:extLst>
            </p:cNvPr>
            <p:cNvSpPr/>
            <p:nvPr/>
          </p:nvSpPr>
          <p:spPr>
            <a:xfrm>
              <a:off x="4224508" y="2011139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3CE17C0-D552-E648-3F8E-BA4FCF0716DC}"/>
                </a:ext>
              </a:extLst>
            </p:cNvPr>
            <p:cNvSpPr/>
            <p:nvPr/>
          </p:nvSpPr>
          <p:spPr>
            <a:xfrm>
              <a:off x="4224508" y="243904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전시일정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9E3D44-8A65-8843-6AAB-FFF110AFEE59}"/>
                </a:ext>
              </a:extLst>
            </p:cNvPr>
            <p:cNvSpPr/>
            <p:nvPr/>
          </p:nvSpPr>
          <p:spPr>
            <a:xfrm>
              <a:off x="4224508" y="284408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소마소장품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48DFF0-EB3D-B254-EC7B-8DE8AE48C3CC}"/>
                </a:ext>
              </a:extLst>
            </p:cNvPr>
            <p:cNvSpPr/>
            <p:nvPr/>
          </p:nvSpPr>
          <p:spPr>
            <a:xfrm>
              <a:off x="5543892" y="2011139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조각공원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E5521C-B41E-C393-4AB3-3B03AF1F4ED4}"/>
                </a:ext>
              </a:extLst>
            </p:cNvPr>
            <p:cNvSpPr/>
            <p:nvPr/>
          </p:nvSpPr>
          <p:spPr>
            <a:xfrm>
              <a:off x="5543892" y="243904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조각공원안내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B70CEE-7A60-61EA-6CC2-F75124692A81}"/>
                </a:ext>
              </a:extLst>
            </p:cNvPr>
            <p:cNvSpPr/>
            <p:nvPr/>
          </p:nvSpPr>
          <p:spPr>
            <a:xfrm>
              <a:off x="5543892" y="284408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작품맵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CBC665-D692-D914-0A4D-EC097543A7CE}"/>
                </a:ext>
              </a:extLst>
            </p:cNvPr>
            <p:cNvSpPr/>
            <p:nvPr/>
          </p:nvSpPr>
          <p:spPr>
            <a:xfrm>
              <a:off x="5543892" y="324913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조각공원 투어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974C4B-73AF-0B29-77C1-C69DA938E553}"/>
                </a:ext>
              </a:extLst>
            </p:cNvPr>
            <p:cNvSpPr/>
            <p:nvPr/>
          </p:nvSpPr>
          <p:spPr>
            <a:xfrm>
              <a:off x="5543892" y="365417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음성투어 가이드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6B0ED6-D975-C189-437B-167AC9FA8F63}"/>
                </a:ext>
              </a:extLst>
            </p:cNvPr>
            <p:cNvSpPr/>
            <p:nvPr/>
          </p:nvSpPr>
          <p:spPr>
            <a:xfrm>
              <a:off x="6863276" y="2011140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교육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9B3DE8-6F79-E58E-7FF6-513E76582F68}"/>
                </a:ext>
              </a:extLst>
            </p:cNvPr>
            <p:cNvSpPr/>
            <p:nvPr/>
          </p:nvSpPr>
          <p:spPr>
            <a:xfrm>
              <a:off x="6863276" y="2439042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교육안내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080927-EDF4-04D0-E82D-B1912643E3C3}"/>
                </a:ext>
              </a:extLst>
            </p:cNvPr>
            <p:cNvSpPr/>
            <p:nvPr/>
          </p:nvSpPr>
          <p:spPr>
            <a:xfrm>
              <a:off x="6863276" y="2844087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교육신청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FA204EB-544F-C7FF-4D48-FB562D0317EB}"/>
                </a:ext>
              </a:extLst>
            </p:cNvPr>
            <p:cNvSpPr/>
            <p:nvPr/>
          </p:nvSpPr>
          <p:spPr>
            <a:xfrm>
              <a:off x="6863276" y="3249132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미술사연표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49DB9BB-67CB-396B-99EF-8F3A155B0527}"/>
                </a:ext>
              </a:extLst>
            </p:cNvPr>
            <p:cNvSpPr/>
            <p:nvPr/>
          </p:nvSpPr>
          <p:spPr>
            <a:xfrm>
              <a:off x="8182660" y="2011139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드로잉센터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EC5CE1-7D7D-5D01-F67D-C0DC8DA0ABE2}"/>
                </a:ext>
              </a:extLst>
            </p:cNvPr>
            <p:cNvSpPr/>
            <p:nvPr/>
          </p:nvSpPr>
          <p:spPr>
            <a:xfrm>
              <a:off x="8182660" y="243904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센터소개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52F0F72-C1E9-7CBC-A9C7-5751C22F10B8}"/>
                </a:ext>
              </a:extLst>
            </p:cNvPr>
            <p:cNvSpPr/>
            <p:nvPr/>
          </p:nvSpPr>
          <p:spPr>
            <a:xfrm>
              <a:off x="8182660" y="284408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작가공모 안내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D4024B4-62D1-95A9-19DC-9D27413FA212}"/>
                </a:ext>
              </a:extLst>
            </p:cNvPr>
            <p:cNvSpPr/>
            <p:nvPr/>
          </p:nvSpPr>
          <p:spPr>
            <a:xfrm>
              <a:off x="8182660" y="324913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드로잉 아카이브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F0978AE-CB77-CE88-23C2-A0F87F99FD90}"/>
                </a:ext>
              </a:extLst>
            </p:cNvPr>
            <p:cNvSpPr/>
            <p:nvPr/>
          </p:nvSpPr>
          <p:spPr>
            <a:xfrm>
              <a:off x="8182660" y="365417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카드뉴스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3C5501B-74B4-55A8-E142-5B40F160C4CB}"/>
                </a:ext>
              </a:extLst>
            </p:cNvPr>
            <p:cNvSpPr/>
            <p:nvPr/>
          </p:nvSpPr>
          <p:spPr>
            <a:xfrm>
              <a:off x="9502044" y="2010973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고객광장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6A31707-7D05-106C-EFE8-EE009C4AAB2F}"/>
                </a:ext>
              </a:extLst>
            </p:cNvPr>
            <p:cNvSpPr/>
            <p:nvPr/>
          </p:nvSpPr>
          <p:spPr>
            <a:xfrm>
              <a:off x="9502044" y="2438875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소마소식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EBC5359-A753-6C0C-F640-986F242C9BCF}"/>
                </a:ext>
              </a:extLst>
            </p:cNvPr>
            <p:cNvSpPr/>
            <p:nvPr/>
          </p:nvSpPr>
          <p:spPr>
            <a:xfrm>
              <a:off x="9502044" y="2843920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고객서비스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19ADFFE-4A03-0D04-925F-447537D9AED0}"/>
                </a:ext>
              </a:extLst>
            </p:cNvPr>
            <p:cNvSpPr/>
            <p:nvPr/>
          </p:nvSpPr>
          <p:spPr>
            <a:xfrm>
              <a:off x="5527032" y="1097605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메인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BB0E494-1DC6-CBE3-9932-7C92D980F676}"/>
                </a:ext>
              </a:extLst>
            </p:cNvPr>
            <p:cNvSpPr/>
            <p:nvPr/>
          </p:nvSpPr>
          <p:spPr>
            <a:xfrm>
              <a:off x="8266056" y="1099525"/>
              <a:ext cx="1173235" cy="3028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F8C8C36-FC6E-B435-CE29-084D130D73F5}"/>
                </a:ext>
              </a:extLst>
            </p:cNvPr>
            <p:cNvSpPr/>
            <p:nvPr/>
          </p:nvSpPr>
          <p:spPr>
            <a:xfrm>
              <a:off x="7044846" y="1095701"/>
              <a:ext cx="1168133" cy="3028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전시관람 예약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F6B7E09-663C-A57A-51F0-244BA979761A}"/>
                </a:ext>
              </a:extLst>
            </p:cNvPr>
            <p:cNvSpPr/>
            <p:nvPr/>
          </p:nvSpPr>
          <p:spPr>
            <a:xfrm>
              <a:off x="2905124" y="2011139"/>
              <a:ext cx="1173235" cy="299072"/>
            </a:xfrm>
            <a:prstGeom prst="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미술관안내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12BC4E2-156A-96FF-E49F-0077B7B1D60F}"/>
                </a:ext>
              </a:extLst>
            </p:cNvPr>
            <p:cNvSpPr/>
            <p:nvPr/>
          </p:nvSpPr>
          <p:spPr>
            <a:xfrm>
              <a:off x="2905124" y="243904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인사말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D2720C5-7015-CE6D-1786-CE4590D2AC62}"/>
                </a:ext>
              </a:extLst>
            </p:cNvPr>
            <p:cNvSpPr/>
            <p:nvPr/>
          </p:nvSpPr>
          <p:spPr>
            <a:xfrm>
              <a:off x="2905124" y="284408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미술관소개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7205DB-EA31-13F7-B5F1-AEB0DDB41ED1}"/>
                </a:ext>
              </a:extLst>
            </p:cNvPr>
            <p:cNvSpPr/>
            <p:nvPr/>
          </p:nvSpPr>
          <p:spPr>
            <a:xfrm>
              <a:off x="2905124" y="324913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시설안내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EC0FFD1-1875-16E5-ED6E-53E6BAE323B5}"/>
                </a:ext>
              </a:extLst>
            </p:cNvPr>
            <p:cNvSpPr/>
            <p:nvPr/>
          </p:nvSpPr>
          <p:spPr>
            <a:xfrm>
              <a:off x="2905124" y="3654176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관람 및 대관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D52EEBA-3EE3-9FAC-A8E5-04F88556F161}"/>
                </a:ext>
              </a:extLst>
            </p:cNvPr>
            <p:cNvSpPr/>
            <p:nvPr/>
          </p:nvSpPr>
          <p:spPr>
            <a:xfrm>
              <a:off x="2905124" y="4059221"/>
              <a:ext cx="1173235" cy="276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온라인 미술관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A800ED6-F2B7-6980-A1C0-BE3EFCFEF250}"/>
              </a:ext>
            </a:extLst>
          </p:cNvPr>
          <p:cNvSpPr txBox="1"/>
          <p:nvPr/>
        </p:nvSpPr>
        <p:spPr>
          <a:xfrm>
            <a:off x="11112181" y="55536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사이트맵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628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1C1D74D-5D30-B029-4DD4-C2C6CEFE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1A1EC8-E996-B0AD-5D76-14F5E75F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D93E49-3E27-B3AA-DDD2-26D0602DB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03" y="1215934"/>
            <a:ext cx="5763794" cy="4718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AF4A95-3EAA-2315-27D3-6582BDCC2C6C}"/>
              </a:ext>
            </a:extLst>
          </p:cNvPr>
          <p:cNvSpPr txBox="1"/>
          <p:nvPr/>
        </p:nvSpPr>
        <p:spPr>
          <a:xfrm>
            <a:off x="10474863" y="54622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아이디어 스케치</a:t>
            </a:r>
          </a:p>
        </p:txBody>
      </p:sp>
    </p:spTree>
    <p:extLst>
      <p:ext uri="{BB962C8B-B14F-4D97-AF65-F5344CB8AC3E}">
        <p14:creationId xmlns:p14="http://schemas.microsoft.com/office/powerpoint/2010/main" val="592645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78D65A7-1DB6-3898-99F7-A758771C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EE02DB-DF8B-4915-32B7-A4D074F6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447FB-A797-0B0C-F828-66CEB5E539E1}"/>
              </a:ext>
            </a:extLst>
          </p:cNvPr>
          <p:cNvSpPr txBox="1"/>
          <p:nvPr/>
        </p:nvSpPr>
        <p:spPr>
          <a:xfrm>
            <a:off x="9587895" y="57365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와이어프레임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660C83-39C4-C6DF-AB3F-F363FD4FF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86" y="1410864"/>
            <a:ext cx="1044768" cy="4618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343584-0AF8-F248-4E18-2A01E1F2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527" y="1457153"/>
            <a:ext cx="3578859" cy="4572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365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E6FC742-F428-DC9A-44D1-E9AB0214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0516AE-E654-99B8-742F-B4215B8D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9D495-3C44-19C3-62C6-49249BAC0581}"/>
              </a:ext>
            </a:extLst>
          </p:cNvPr>
          <p:cNvSpPr txBox="1"/>
          <p:nvPr/>
        </p:nvSpPr>
        <p:spPr>
          <a:xfrm>
            <a:off x="9587895" y="57365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와이어프레임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743316-6F6E-B57A-12EA-5352F403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91" y="1614536"/>
            <a:ext cx="2973418" cy="44839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83B8DF-FBE9-7F0A-E705-9B02A063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42" y="1635852"/>
            <a:ext cx="3347823" cy="4462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88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DADA21-978B-18A1-5B94-B780C9B9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A2C15C-AA5C-C5B3-98C7-7D91011D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FCF564-63FB-F573-49C7-B5E2B050C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628043" y="5244466"/>
            <a:ext cx="175702" cy="45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8014D3-0084-EA40-19EA-05E4E4BA819B}"/>
              </a:ext>
            </a:extLst>
          </p:cNvPr>
          <p:cNvSpPr txBox="1"/>
          <p:nvPr/>
        </p:nvSpPr>
        <p:spPr>
          <a:xfrm>
            <a:off x="9587895" y="57365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와이어프레임 서브페이지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0D9F39-96E8-E2DE-5E78-10FB61F28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8" y="1567815"/>
            <a:ext cx="1954056" cy="4370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00D44C-4044-FA2A-53EC-77F0FED4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707" y="1567815"/>
            <a:ext cx="3734349" cy="4337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DD97AF-9A8A-3E06-5D09-BF8EB10C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24" y="1581692"/>
            <a:ext cx="4114800" cy="4329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92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>
            <a:extLst>
              <a:ext uri="{FF2B5EF4-FFF2-40B4-BE49-F238E27FC236}">
                <a16:creationId xmlns:a16="http://schemas.microsoft.com/office/drawing/2014/main" id="{C3C31D3E-C74E-BB88-F1CB-6AA16555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70" y="2071985"/>
            <a:ext cx="2851498" cy="3642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C7E2AA-3656-76A0-50BB-138B1C0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4EEC5E-773C-575C-5309-CE95459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B9B66-70D4-78BE-D32D-D6FCD8570E02}"/>
              </a:ext>
            </a:extLst>
          </p:cNvPr>
          <p:cNvSpPr txBox="1"/>
          <p:nvPr/>
        </p:nvSpPr>
        <p:spPr>
          <a:xfrm>
            <a:off x="175418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0AC6C-7123-7951-89AA-0CA6CA12453E}"/>
              </a:ext>
            </a:extLst>
          </p:cNvPr>
          <p:cNvSpPr txBox="1"/>
          <p:nvPr/>
        </p:nvSpPr>
        <p:spPr>
          <a:xfrm>
            <a:off x="1754187" y="14616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4734-2398-290B-4467-4BFFD6FD2CC2}"/>
              </a:ext>
            </a:extLst>
          </p:cNvPr>
          <p:cNvSpPr txBox="1"/>
          <p:nvPr/>
        </p:nvSpPr>
        <p:spPr>
          <a:xfrm>
            <a:off x="2759075" y="124577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웹사이트 리뉴얼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AA922-A408-991D-D39A-3AA195021394}"/>
              </a:ext>
            </a:extLst>
          </p:cNvPr>
          <p:cNvSpPr txBox="1"/>
          <p:nvPr/>
        </p:nvSpPr>
        <p:spPr>
          <a:xfrm>
            <a:off x="2759075" y="146167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레이아웃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CF7F-E0CC-5E78-78BD-CFD4CD2E6FEF}"/>
              </a:ext>
            </a:extLst>
          </p:cNvPr>
          <p:cNvSpPr txBox="1"/>
          <p:nvPr/>
        </p:nvSpPr>
        <p:spPr>
          <a:xfrm>
            <a:off x="8682037" y="12457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FFB44-83EF-1C7D-2C11-610C035C3820}"/>
              </a:ext>
            </a:extLst>
          </p:cNvPr>
          <p:cNvSpPr txBox="1"/>
          <p:nvPr/>
        </p:nvSpPr>
        <p:spPr>
          <a:xfrm>
            <a:off x="8682037" y="14616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295AF-F69C-26D6-14EB-E4F6CA34206A}"/>
              </a:ext>
            </a:extLst>
          </p:cNvPr>
          <p:cNvSpPr txBox="1"/>
          <p:nvPr/>
        </p:nvSpPr>
        <p:spPr>
          <a:xfrm>
            <a:off x="9531350" y="12457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6FF73-39DF-623A-000E-378DE88A0A03}"/>
              </a:ext>
            </a:extLst>
          </p:cNvPr>
          <p:cNvSpPr txBox="1"/>
          <p:nvPr/>
        </p:nvSpPr>
        <p:spPr>
          <a:xfrm>
            <a:off x="9531350" y="14616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송인수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A9324-0BDB-525A-019D-ACCED5F30CEC}"/>
              </a:ext>
            </a:extLst>
          </p:cNvPr>
          <p:cNvSpPr txBox="1"/>
          <p:nvPr/>
        </p:nvSpPr>
        <p:spPr>
          <a:xfrm>
            <a:off x="521493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87C95-320E-08EF-B169-38B6612A1A31}"/>
              </a:ext>
            </a:extLst>
          </p:cNvPr>
          <p:cNvSpPr txBox="1"/>
          <p:nvPr/>
        </p:nvSpPr>
        <p:spPr>
          <a:xfrm>
            <a:off x="6229350" y="124577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( 0.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)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BD537-BDD0-940B-5E7A-C6770090AC4A}"/>
              </a:ext>
            </a:extLst>
          </p:cNvPr>
          <p:cNvSpPr txBox="1"/>
          <p:nvPr/>
        </p:nvSpPr>
        <p:spPr>
          <a:xfrm>
            <a:off x="8682037" y="1674398"/>
            <a:ext cx="2014538" cy="215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99E6B-93C8-85DB-B058-F29FFBE11CB2}"/>
              </a:ext>
            </a:extLst>
          </p:cNvPr>
          <p:cNvSpPr txBox="1"/>
          <p:nvPr/>
        </p:nvSpPr>
        <p:spPr>
          <a:xfrm>
            <a:off x="8693941" y="21030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652E8-C6B4-E8F2-355E-5159D2B0F9D0}"/>
              </a:ext>
            </a:extLst>
          </p:cNvPr>
          <p:cNvSpPr txBox="1"/>
          <p:nvPr/>
        </p:nvSpPr>
        <p:spPr>
          <a:xfrm>
            <a:off x="9024938" y="210302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8C455C-3E60-BEBC-4B79-D5D25084AD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82037" y="135292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8CD464-339E-2D1A-C6F4-5AD2090E91AF}"/>
              </a:ext>
            </a:extLst>
          </p:cNvPr>
          <p:cNvCxnSpPr>
            <a:cxnSpLocks/>
          </p:cNvCxnSpPr>
          <p:nvPr/>
        </p:nvCxnSpPr>
        <p:spPr>
          <a:xfrm flipH="1">
            <a:off x="9029052" y="188712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4B5376-1B12-F150-DCB4-183C5B3E451B}"/>
              </a:ext>
            </a:extLst>
          </p:cNvPr>
          <p:cNvCxnSpPr>
            <a:cxnSpLocks/>
          </p:cNvCxnSpPr>
          <p:nvPr/>
        </p:nvCxnSpPr>
        <p:spPr>
          <a:xfrm>
            <a:off x="1752600" y="144432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C90A37-D8AA-608A-DDFB-A2CA073C6C20}"/>
              </a:ext>
            </a:extLst>
          </p:cNvPr>
          <p:cNvCxnSpPr/>
          <p:nvPr/>
        </p:nvCxnSpPr>
        <p:spPr>
          <a:xfrm flipH="1">
            <a:off x="8680450" y="211254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25E36C-59B9-08B7-CE3C-021A1B05DB70}"/>
              </a:ext>
            </a:extLst>
          </p:cNvPr>
          <p:cNvSpPr txBox="1"/>
          <p:nvPr/>
        </p:nvSpPr>
        <p:spPr>
          <a:xfrm>
            <a:off x="8693941" y="230829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D4E5D-E410-A96F-FBEA-049536FEB8E4}"/>
              </a:ext>
            </a:extLst>
          </p:cNvPr>
          <p:cNvSpPr txBox="1"/>
          <p:nvPr/>
        </p:nvSpPr>
        <p:spPr>
          <a:xfrm>
            <a:off x="9024938" y="230826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미술관안내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3B75B-3B78-3582-506F-537E72C2B329}"/>
              </a:ext>
            </a:extLst>
          </p:cNvPr>
          <p:cNvSpPr txBox="1"/>
          <p:nvPr/>
        </p:nvSpPr>
        <p:spPr>
          <a:xfrm>
            <a:off x="8693941" y="251311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066DB-E0FF-F2F4-DA82-B7B54FB3DEDC}"/>
              </a:ext>
            </a:extLst>
          </p:cNvPr>
          <p:cNvSpPr txBox="1"/>
          <p:nvPr/>
        </p:nvSpPr>
        <p:spPr>
          <a:xfrm>
            <a:off x="9024938" y="251350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95689-CB35-A619-E3EC-B37769E3F0AA}"/>
              </a:ext>
            </a:extLst>
          </p:cNvPr>
          <p:cNvSpPr txBox="1"/>
          <p:nvPr/>
        </p:nvSpPr>
        <p:spPr>
          <a:xfrm>
            <a:off x="8693941" y="271838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1F30-F798-A032-A4E7-767B3E833AC8}"/>
              </a:ext>
            </a:extLst>
          </p:cNvPr>
          <p:cNvSpPr txBox="1"/>
          <p:nvPr/>
        </p:nvSpPr>
        <p:spPr>
          <a:xfrm>
            <a:off x="9024938" y="271874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조각공원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B2A38-40CD-9882-2820-987C257B3814}"/>
              </a:ext>
            </a:extLst>
          </p:cNvPr>
          <p:cNvSpPr txBox="1"/>
          <p:nvPr/>
        </p:nvSpPr>
        <p:spPr>
          <a:xfrm>
            <a:off x="8693941" y="29236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A6C5A-F99D-F0DF-C512-606F30C4715C}"/>
              </a:ext>
            </a:extLst>
          </p:cNvPr>
          <p:cNvSpPr txBox="1"/>
          <p:nvPr/>
        </p:nvSpPr>
        <p:spPr>
          <a:xfrm>
            <a:off x="9024938" y="292399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38DA8-AA47-8988-B806-B31994C020D9}"/>
              </a:ext>
            </a:extLst>
          </p:cNvPr>
          <p:cNvSpPr txBox="1"/>
          <p:nvPr/>
        </p:nvSpPr>
        <p:spPr>
          <a:xfrm>
            <a:off x="8693941" y="31289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6C059-54C8-2585-7D30-CFA0AA487F19}"/>
              </a:ext>
            </a:extLst>
          </p:cNvPr>
          <p:cNvSpPr txBox="1"/>
          <p:nvPr/>
        </p:nvSpPr>
        <p:spPr>
          <a:xfrm>
            <a:off x="9024938" y="312923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드로잉센터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AD73B-C136-FD54-8F36-193D6D40F52D}"/>
              </a:ext>
            </a:extLst>
          </p:cNvPr>
          <p:cNvSpPr txBox="1"/>
          <p:nvPr/>
        </p:nvSpPr>
        <p:spPr>
          <a:xfrm>
            <a:off x="8693941" y="333421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D052ED-E776-51C9-B6ED-57CB162F94CB}"/>
              </a:ext>
            </a:extLst>
          </p:cNvPr>
          <p:cNvSpPr txBox="1"/>
          <p:nvPr/>
        </p:nvSpPr>
        <p:spPr>
          <a:xfrm>
            <a:off x="9024938" y="333447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고객광장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F8E483-F709-680E-E1D4-A9FF8E6A89B2}"/>
              </a:ext>
            </a:extLst>
          </p:cNvPr>
          <p:cNvSpPr txBox="1"/>
          <p:nvPr/>
        </p:nvSpPr>
        <p:spPr>
          <a:xfrm>
            <a:off x="8693941" y="353948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EFAFC1-E7EF-8417-85D4-3F9E5186333E}"/>
              </a:ext>
            </a:extLst>
          </p:cNvPr>
          <p:cNvSpPr txBox="1"/>
          <p:nvPr/>
        </p:nvSpPr>
        <p:spPr>
          <a:xfrm>
            <a:off x="9024938" y="353971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전시관람예약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D5276-6337-F9AA-25E0-5BF61CFA5B38}"/>
              </a:ext>
            </a:extLst>
          </p:cNvPr>
          <p:cNvSpPr txBox="1"/>
          <p:nvPr/>
        </p:nvSpPr>
        <p:spPr>
          <a:xfrm>
            <a:off x="8693941" y="374475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8A5215-CDE4-22EF-9912-A0BC8565B5CD}"/>
              </a:ext>
            </a:extLst>
          </p:cNvPr>
          <p:cNvSpPr txBox="1"/>
          <p:nvPr/>
        </p:nvSpPr>
        <p:spPr>
          <a:xfrm>
            <a:off x="9024938" y="374495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BIG VISUAL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BDB17E-262E-5608-17F2-BCDE7414A9DE}"/>
              </a:ext>
            </a:extLst>
          </p:cNvPr>
          <p:cNvSpPr txBox="1"/>
          <p:nvPr/>
        </p:nvSpPr>
        <p:spPr>
          <a:xfrm>
            <a:off x="8693941" y="395003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E8690-4CE4-F7A7-F846-B5B7F76842F8}"/>
              </a:ext>
            </a:extLst>
          </p:cNvPr>
          <p:cNvSpPr txBox="1"/>
          <p:nvPr/>
        </p:nvSpPr>
        <p:spPr>
          <a:xfrm>
            <a:off x="9024938" y="395020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미술관 운영시간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9F967-B5AA-2812-8E6C-6330E86538B1}"/>
              </a:ext>
            </a:extLst>
          </p:cNvPr>
          <p:cNvSpPr txBox="1"/>
          <p:nvPr/>
        </p:nvSpPr>
        <p:spPr>
          <a:xfrm>
            <a:off x="8693941" y="415530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06813-39FA-D005-0386-EE7E199F7D23}"/>
              </a:ext>
            </a:extLst>
          </p:cNvPr>
          <p:cNvSpPr txBox="1"/>
          <p:nvPr/>
        </p:nvSpPr>
        <p:spPr>
          <a:xfrm>
            <a:off x="9024938" y="415544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추상화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3BB270-A818-8C3F-B9D5-740F924CB632}"/>
              </a:ext>
            </a:extLst>
          </p:cNvPr>
          <p:cNvSpPr txBox="1"/>
          <p:nvPr/>
        </p:nvSpPr>
        <p:spPr>
          <a:xfrm>
            <a:off x="8693941" y="436058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33ACA-114B-F023-CDB8-C39399983EDC}"/>
              </a:ext>
            </a:extLst>
          </p:cNvPr>
          <p:cNvSpPr txBox="1"/>
          <p:nvPr/>
        </p:nvSpPr>
        <p:spPr>
          <a:xfrm>
            <a:off x="9024938" y="436068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소식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F31CDF0-8654-3945-75DF-C3A334E719DA}"/>
              </a:ext>
            </a:extLst>
          </p:cNvPr>
          <p:cNvCxnSpPr>
            <a:cxnSpLocks/>
          </p:cNvCxnSpPr>
          <p:nvPr/>
        </p:nvCxnSpPr>
        <p:spPr>
          <a:xfrm>
            <a:off x="10696575" y="165545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C5CC6B0-DF47-E73A-E00F-EFDC6BF2DF77}"/>
              </a:ext>
            </a:extLst>
          </p:cNvPr>
          <p:cNvCxnSpPr>
            <a:cxnSpLocks/>
          </p:cNvCxnSpPr>
          <p:nvPr/>
        </p:nvCxnSpPr>
        <p:spPr>
          <a:xfrm flipH="1">
            <a:off x="1752600" y="608026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D5F46D3-C929-547F-9CB5-FA080AAF9D00}"/>
              </a:ext>
            </a:extLst>
          </p:cNvPr>
          <p:cNvSpPr txBox="1"/>
          <p:nvPr/>
        </p:nvSpPr>
        <p:spPr>
          <a:xfrm>
            <a:off x="4348673" y="221097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00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696BDE-77B9-8662-BC6D-68F7B8BB55AE}"/>
              </a:ext>
            </a:extLst>
          </p:cNvPr>
          <p:cNvSpPr txBox="1"/>
          <p:nvPr/>
        </p:nvSpPr>
        <p:spPr>
          <a:xfrm>
            <a:off x="4743031" y="222261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27D526-1F09-8484-14F7-4B0A6211C841}"/>
              </a:ext>
            </a:extLst>
          </p:cNvPr>
          <p:cNvSpPr txBox="1"/>
          <p:nvPr/>
        </p:nvSpPr>
        <p:spPr>
          <a:xfrm>
            <a:off x="5011579" y="222261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B49731-D67D-98E4-4312-97C246F54A06}"/>
              </a:ext>
            </a:extLst>
          </p:cNvPr>
          <p:cNvSpPr txBox="1"/>
          <p:nvPr/>
        </p:nvSpPr>
        <p:spPr>
          <a:xfrm>
            <a:off x="5252580" y="222261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03</a:t>
            </a:r>
            <a:endParaRPr lang="ko-KR" alt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D3EF45-0DBD-2647-E028-2E2CF4DF9FED}"/>
              </a:ext>
            </a:extLst>
          </p:cNvPr>
          <p:cNvSpPr txBox="1"/>
          <p:nvPr/>
        </p:nvSpPr>
        <p:spPr>
          <a:xfrm>
            <a:off x="5513228" y="222311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04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58B108-30A0-259E-6FF5-D8B0D98C6042}"/>
              </a:ext>
            </a:extLst>
          </p:cNvPr>
          <p:cNvSpPr txBox="1"/>
          <p:nvPr/>
        </p:nvSpPr>
        <p:spPr>
          <a:xfrm>
            <a:off x="5776652" y="222261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05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EC84B4-201B-0912-FFFC-2FBDE833E318}"/>
              </a:ext>
            </a:extLst>
          </p:cNvPr>
          <p:cNvSpPr txBox="1"/>
          <p:nvPr/>
        </p:nvSpPr>
        <p:spPr>
          <a:xfrm>
            <a:off x="6047760" y="2221979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06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32D5FB-9E1B-FE1C-1B02-BCF8133D1167}"/>
              </a:ext>
            </a:extLst>
          </p:cNvPr>
          <p:cNvSpPr txBox="1"/>
          <p:nvPr/>
        </p:nvSpPr>
        <p:spPr>
          <a:xfrm>
            <a:off x="6374978" y="220354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07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AFDD37-3B74-47A7-FD02-4D415B199AF4}"/>
              </a:ext>
            </a:extLst>
          </p:cNvPr>
          <p:cNvSpPr txBox="1"/>
          <p:nvPr/>
        </p:nvSpPr>
        <p:spPr>
          <a:xfrm>
            <a:off x="5367747" y="282508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08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0505D3-729B-9BB0-9435-8AC5793993FE}"/>
              </a:ext>
            </a:extLst>
          </p:cNvPr>
          <p:cNvSpPr txBox="1"/>
          <p:nvPr/>
        </p:nvSpPr>
        <p:spPr>
          <a:xfrm>
            <a:off x="4588530" y="4214269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09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0F12C4-2A85-F0B7-3B51-0C54DA8258CD}"/>
              </a:ext>
            </a:extLst>
          </p:cNvPr>
          <p:cNvSpPr txBox="1"/>
          <p:nvPr/>
        </p:nvSpPr>
        <p:spPr>
          <a:xfrm>
            <a:off x="5328462" y="422802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647A4C-EBE6-F3B1-6E51-94BB37A93114}"/>
              </a:ext>
            </a:extLst>
          </p:cNvPr>
          <p:cNvSpPr txBox="1"/>
          <p:nvPr/>
        </p:nvSpPr>
        <p:spPr>
          <a:xfrm>
            <a:off x="6050625" y="422802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11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546E87-C14E-0072-1C8E-E59ADC0A01B6}"/>
              </a:ext>
            </a:extLst>
          </p:cNvPr>
          <p:cNvSpPr txBox="1"/>
          <p:nvPr/>
        </p:nvSpPr>
        <p:spPr>
          <a:xfrm>
            <a:off x="10949352" y="53707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120139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24EC4DF-9AFF-D51A-C917-BBD2E83A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06" y="2294355"/>
            <a:ext cx="2640418" cy="3519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C7E2AA-3656-76A0-50BB-138B1C0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4EEC5E-773C-575C-5309-CE95459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B9B66-70D4-78BE-D32D-D6FCD8570E02}"/>
              </a:ext>
            </a:extLst>
          </p:cNvPr>
          <p:cNvSpPr txBox="1"/>
          <p:nvPr/>
        </p:nvSpPr>
        <p:spPr>
          <a:xfrm>
            <a:off x="175418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0AC6C-7123-7951-89AA-0CA6CA12453E}"/>
              </a:ext>
            </a:extLst>
          </p:cNvPr>
          <p:cNvSpPr txBox="1"/>
          <p:nvPr/>
        </p:nvSpPr>
        <p:spPr>
          <a:xfrm>
            <a:off x="1754187" y="14616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4734-2398-290B-4467-4BFFD6FD2CC2}"/>
              </a:ext>
            </a:extLst>
          </p:cNvPr>
          <p:cNvSpPr txBox="1"/>
          <p:nvPr/>
        </p:nvSpPr>
        <p:spPr>
          <a:xfrm>
            <a:off x="2759075" y="124577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웹사이트 리뉴얼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AA922-A408-991D-D39A-3AA195021394}"/>
              </a:ext>
            </a:extLst>
          </p:cNvPr>
          <p:cNvSpPr txBox="1"/>
          <p:nvPr/>
        </p:nvSpPr>
        <p:spPr>
          <a:xfrm>
            <a:off x="2759075" y="146167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레이아웃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CF7F-E0CC-5E78-78BD-CFD4CD2E6FEF}"/>
              </a:ext>
            </a:extLst>
          </p:cNvPr>
          <p:cNvSpPr txBox="1"/>
          <p:nvPr/>
        </p:nvSpPr>
        <p:spPr>
          <a:xfrm>
            <a:off x="8682037" y="12457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FFB44-83EF-1C7D-2C11-610C035C3820}"/>
              </a:ext>
            </a:extLst>
          </p:cNvPr>
          <p:cNvSpPr txBox="1"/>
          <p:nvPr/>
        </p:nvSpPr>
        <p:spPr>
          <a:xfrm>
            <a:off x="8682037" y="14616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295AF-F69C-26D6-14EB-E4F6CA34206A}"/>
              </a:ext>
            </a:extLst>
          </p:cNvPr>
          <p:cNvSpPr txBox="1"/>
          <p:nvPr/>
        </p:nvSpPr>
        <p:spPr>
          <a:xfrm>
            <a:off x="9531350" y="12457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6FF73-39DF-623A-000E-378DE88A0A03}"/>
              </a:ext>
            </a:extLst>
          </p:cNvPr>
          <p:cNvSpPr txBox="1"/>
          <p:nvPr/>
        </p:nvSpPr>
        <p:spPr>
          <a:xfrm>
            <a:off x="9531350" y="14616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송인수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A9324-0BDB-525A-019D-ACCED5F30CEC}"/>
              </a:ext>
            </a:extLst>
          </p:cNvPr>
          <p:cNvSpPr txBox="1"/>
          <p:nvPr/>
        </p:nvSpPr>
        <p:spPr>
          <a:xfrm>
            <a:off x="521493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87C95-320E-08EF-B169-38B6612A1A31}"/>
              </a:ext>
            </a:extLst>
          </p:cNvPr>
          <p:cNvSpPr txBox="1"/>
          <p:nvPr/>
        </p:nvSpPr>
        <p:spPr>
          <a:xfrm>
            <a:off x="6229350" y="124577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( 0.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)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BD537-BDD0-940B-5E7A-C6770090AC4A}"/>
              </a:ext>
            </a:extLst>
          </p:cNvPr>
          <p:cNvSpPr txBox="1"/>
          <p:nvPr/>
        </p:nvSpPr>
        <p:spPr>
          <a:xfrm>
            <a:off x="8682037" y="1674398"/>
            <a:ext cx="2014538" cy="215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99E6B-93C8-85DB-B058-F29FFBE11CB2}"/>
              </a:ext>
            </a:extLst>
          </p:cNvPr>
          <p:cNvSpPr txBox="1"/>
          <p:nvPr/>
        </p:nvSpPr>
        <p:spPr>
          <a:xfrm>
            <a:off x="8693941" y="21030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652E8-C6B4-E8F2-355E-5159D2B0F9D0}"/>
              </a:ext>
            </a:extLst>
          </p:cNvPr>
          <p:cNvSpPr txBox="1"/>
          <p:nvPr/>
        </p:nvSpPr>
        <p:spPr>
          <a:xfrm>
            <a:off x="9024938" y="210302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 정보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8C455C-3E60-BEBC-4B79-D5D25084AD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82037" y="135292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8CD464-339E-2D1A-C6F4-5AD2090E91AF}"/>
              </a:ext>
            </a:extLst>
          </p:cNvPr>
          <p:cNvCxnSpPr>
            <a:cxnSpLocks/>
          </p:cNvCxnSpPr>
          <p:nvPr/>
        </p:nvCxnSpPr>
        <p:spPr>
          <a:xfrm flipH="1">
            <a:off x="9029052" y="188712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4B5376-1B12-F150-DCB4-183C5B3E451B}"/>
              </a:ext>
            </a:extLst>
          </p:cNvPr>
          <p:cNvCxnSpPr>
            <a:cxnSpLocks/>
          </p:cNvCxnSpPr>
          <p:nvPr/>
        </p:nvCxnSpPr>
        <p:spPr>
          <a:xfrm>
            <a:off x="1752600" y="144432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C90A37-D8AA-608A-DDFB-A2CA073C6C20}"/>
              </a:ext>
            </a:extLst>
          </p:cNvPr>
          <p:cNvCxnSpPr/>
          <p:nvPr/>
        </p:nvCxnSpPr>
        <p:spPr>
          <a:xfrm flipH="1">
            <a:off x="8680450" y="211254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25E36C-59B9-08B7-CE3C-021A1B05DB70}"/>
              </a:ext>
            </a:extLst>
          </p:cNvPr>
          <p:cNvSpPr txBox="1"/>
          <p:nvPr/>
        </p:nvSpPr>
        <p:spPr>
          <a:xfrm>
            <a:off x="8693941" y="230829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D4E5D-E410-A96F-FBEA-049536FEB8E4}"/>
              </a:ext>
            </a:extLst>
          </p:cNvPr>
          <p:cNvSpPr txBox="1"/>
          <p:nvPr/>
        </p:nvSpPr>
        <p:spPr>
          <a:xfrm>
            <a:off x="9024938" y="230826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 정보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3B75B-3B78-3582-506F-537E72C2B329}"/>
              </a:ext>
            </a:extLst>
          </p:cNvPr>
          <p:cNvSpPr txBox="1"/>
          <p:nvPr/>
        </p:nvSpPr>
        <p:spPr>
          <a:xfrm>
            <a:off x="8693941" y="251311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066DB-E0FF-F2F4-DA82-B7B54FB3DEDC}"/>
              </a:ext>
            </a:extLst>
          </p:cNvPr>
          <p:cNvSpPr txBox="1"/>
          <p:nvPr/>
        </p:nvSpPr>
        <p:spPr>
          <a:xfrm>
            <a:off x="9024938" y="251350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 정보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95689-CB35-A619-E3EC-B37769E3F0AA}"/>
              </a:ext>
            </a:extLst>
          </p:cNvPr>
          <p:cNvSpPr txBox="1"/>
          <p:nvPr/>
        </p:nvSpPr>
        <p:spPr>
          <a:xfrm>
            <a:off x="8693941" y="271838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1F30-F798-A032-A4E7-767B3E833AC8}"/>
              </a:ext>
            </a:extLst>
          </p:cNvPr>
          <p:cNvSpPr txBox="1"/>
          <p:nvPr/>
        </p:nvSpPr>
        <p:spPr>
          <a:xfrm>
            <a:off x="9024938" y="271874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 공원 작품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B2A38-40CD-9882-2820-987C257B3814}"/>
              </a:ext>
            </a:extLst>
          </p:cNvPr>
          <p:cNvSpPr txBox="1"/>
          <p:nvPr/>
        </p:nvSpPr>
        <p:spPr>
          <a:xfrm>
            <a:off x="8693941" y="29236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A6C5A-F99D-F0DF-C512-606F30C4715C}"/>
              </a:ext>
            </a:extLst>
          </p:cNvPr>
          <p:cNvSpPr txBox="1"/>
          <p:nvPr/>
        </p:nvSpPr>
        <p:spPr>
          <a:xfrm>
            <a:off x="9024938" y="292399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 공원 작품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38DA8-AA47-8988-B806-B31994C020D9}"/>
              </a:ext>
            </a:extLst>
          </p:cNvPr>
          <p:cNvSpPr txBox="1"/>
          <p:nvPr/>
        </p:nvSpPr>
        <p:spPr>
          <a:xfrm>
            <a:off x="8693941" y="31289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6C059-54C8-2585-7D30-CFA0AA487F19}"/>
              </a:ext>
            </a:extLst>
          </p:cNvPr>
          <p:cNvSpPr txBox="1"/>
          <p:nvPr/>
        </p:nvSpPr>
        <p:spPr>
          <a:xfrm>
            <a:off x="9024938" y="312923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 공원 작품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F31CDF0-8654-3945-75DF-C3A334E719DA}"/>
              </a:ext>
            </a:extLst>
          </p:cNvPr>
          <p:cNvCxnSpPr>
            <a:cxnSpLocks/>
          </p:cNvCxnSpPr>
          <p:nvPr/>
        </p:nvCxnSpPr>
        <p:spPr>
          <a:xfrm>
            <a:off x="10696575" y="165545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C5CC6B0-DF47-E73A-E00F-EFDC6BF2DF77}"/>
              </a:ext>
            </a:extLst>
          </p:cNvPr>
          <p:cNvCxnSpPr>
            <a:cxnSpLocks/>
          </p:cNvCxnSpPr>
          <p:nvPr/>
        </p:nvCxnSpPr>
        <p:spPr>
          <a:xfrm flipH="1">
            <a:off x="1752600" y="608026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3AA0C2F-4730-11BA-D5DD-5341A9170225}"/>
              </a:ext>
            </a:extLst>
          </p:cNvPr>
          <p:cNvSpPr txBox="1"/>
          <p:nvPr/>
        </p:nvSpPr>
        <p:spPr>
          <a:xfrm>
            <a:off x="4444408" y="285468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16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E62852-E311-801D-9BBA-5D70C92E2790}"/>
              </a:ext>
            </a:extLst>
          </p:cNvPr>
          <p:cNvSpPr txBox="1"/>
          <p:nvPr/>
        </p:nvSpPr>
        <p:spPr>
          <a:xfrm>
            <a:off x="5065756" y="286103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17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17923-0614-55E4-62D7-16FAFE8D60E3}"/>
              </a:ext>
            </a:extLst>
          </p:cNvPr>
          <p:cNvSpPr txBox="1"/>
          <p:nvPr/>
        </p:nvSpPr>
        <p:spPr>
          <a:xfrm>
            <a:off x="5637756" y="284634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DE4BCD-201F-3872-35CA-06BF1D5E44AB}"/>
              </a:ext>
            </a:extLst>
          </p:cNvPr>
          <p:cNvSpPr txBox="1"/>
          <p:nvPr/>
        </p:nvSpPr>
        <p:spPr>
          <a:xfrm>
            <a:off x="4356940" y="4493249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19</a:t>
            </a:r>
            <a:endParaRPr lang="ko-KR" altLang="en-US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179B68-A8FE-D967-293D-DC3AF4E039BA}"/>
              </a:ext>
            </a:extLst>
          </p:cNvPr>
          <p:cNvSpPr txBox="1"/>
          <p:nvPr/>
        </p:nvSpPr>
        <p:spPr>
          <a:xfrm>
            <a:off x="5065756" y="449893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FB8B26-16F1-ED4A-6C31-00F91A923C08}"/>
              </a:ext>
            </a:extLst>
          </p:cNvPr>
          <p:cNvSpPr txBox="1"/>
          <p:nvPr/>
        </p:nvSpPr>
        <p:spPr>
          <a:xfrm>
            <a:off x="5774572" y="449724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</a:t>
            </a:r>
            <a:endParaRPr lang="ko-KR" alt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5BE7F1-602F-D4EA-6DD1-0E1E4736EE42}"/>
              </a:ext>
            </a:extLst>
          </p:cNvPr>
          <p:cNvSpPr txBox="1"/>
          <p:nvPr/>
        </p:nvSpPr>
        <p:spPr>
          <a:xfrm>
            <a:off x="10949352" y="53707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196871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EBEEBB2F-8D11-59B2-4649-6A90D0E5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63" y="2209059"/>
            <a:ext cx="2452153" cy="3697848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C7E2AA-3656-76A0-50BB-138B1C0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4EEC5E-773C-575C-5309-CE95459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B9B66-70D4-78BE-D32D-D6FCD8570E02}"/>
              </a:ext>
            </a:extLst>
          </p:cNvPr>
          <p:cNvSpPr txBox="1"/>
          <p:nvPr/>
        </p:nvSpPr>
        <p:spPr>
          <a:xfrm>
            <a:off x="175418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0AC6C-7123-7951-89AA-0CA6CA12453E}"/>
              </a:ext>
            </a:extLst>
          </p:cNvPr>
          <p:cNvSpPr txBox="1"/>
          <p:nvPr/>
        </p:nvSpPr>
        <p:spPr>
          <a:xfrm>
            <a:off x="1754187" y="14616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4734-2398-290B-4467-4BFFD6FD2CC2}"/>
              </a:ext>
            </a:extLst>
          </p:cNvPr>
          <p:cNvSpPr txBox="1"/>
          <p:nvPr/>
        </p:nvSpPr>
        <p:spPr>
          <a:xfrm>
            <a:off x="2759075" y="124577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웹사이트 리뉴얼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AA922-A408-991D-D39A-3AA195021394}"/>
              </a:ext>
            </a:extLst>
          </p:cNvPr>
          <p:cNvSpPr txBox="1"/>
          <p:nvPr/>
        </p:nvSpPr>
        <p:spPr>
          <a:xfrm>
            <a:off x="2759075" y="146167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레이아웃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CF7F-E0CC-5E78-78BD-CFD4CD2E6FEF}"/>
              </a:ext>
            </a:extLst>
          </p:cNvPr>
          <p:cNvSpPr txBox="1"/>
          <p:nvPr/>
        </p:nvSpPr>
        <p:spPr>
          <a:xfrm>
            <a:off x="8682037" y="12457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FFB44-83EF-1C7D-2C11-610C035C3820}"/>
              </a:ext>
            </a:extLst>
          </p:cNvPr>
          <p:cNvSpPr txBox="1"/>
          <p:nvPr/>
        </p:nvSpPr>
        <p:spPr>
          <a:xfrm>
            <a:off x="8682037" y="14616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295AF-F69C-26D6-14EB-E4F6CA34206A}"/>
              </a:ext>
            </a:extLst>
          </p:cNvPr>
          <p:cNvSpPr txBox="1"/>
          <p:nvPr/>
        </p:nvSpPr>
        <p:spPr>
          <a:xfrm>
            <a:off x="9531350" y="12457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6FF73-39DF-623A-000E-378DE88A0A03}"/>
              </a:ext>
            </a:extLst>
          </p:cNvPr>
          <p:cNvSpPr txBox="1"/>
          <p:nvPr/>
        </p:nvSpPr>
        <p:spPr>
          <a:xfrm>
            <a:off x="9531350" y="14616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송인수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A9324-0BDB-525A-019D-ACCED5F30CEC}"/>
              </a:ext>
            </a:extLst>
          </p:cNvPr>
          <p:cNvSpPr txBox="1"/>
          <p:nvPr/>
        </p:nvSpPr>
        <p:spPr>
          <a:xfrm>
            <a:off x="521493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87C95-320E-08EF-B169-38B6612A1A31}"/>
              </a:ext>
            </a:extLst>
          </p:cNvPr>
          <p:cNvSpPr txBox="1"/>
          <p:nvPr/>
        </p:nvSpPr>
        <p:spPr>
          <a:xfrm>
            <a:off x="6229350" y="124577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( 0.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)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BD537-BDD0-940B-5E7A-C6770090AC4A}"/>
              </a:ext>
            </a:extLst>
          </p:cNvPr>
          <p:cNvSpPr txBox="1"/>
          <p:nvPr/>
        </p:nvSpPr>
        <p:spPr>
          <a:xfrm>
            <a:off x="8682037" y="1674398"/>
            <a:ext cx="2014538" cy="215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99E6B-93C8-85DB-B058-F29FFBE11CB2}"/>
              </a:ext>
            </a:extLst>
          </p:cNvPr>
          <p:cNvSpPr txBox="1"/>
          <p:nvPr/>
        </p:nvSpPr>
        <p:spPr>
          <a:xfrm>
            <a:off x="8693941" y="21030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652E8-C6B4-E8F2-355E-5159D2B0F9D0}"/>
              </a:ext>
            </a:extLst>
          </p:cNvPr>
          <p:cNvSpPr txBox="1"/>
          <p:nvPr/>
        </p:nvSpPr>
        <p:spPr>
          <a:xfrm>
            <a:off x="9024938" y="210302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유아강좌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8C455C-3E60-BEBC-4B79-D5D25084AD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82037" y="135292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8CD464-339E-2D1A-C6F4-5AD2090E91AF}"/>
              </a:ext>
            </a:extLst>
          </p:cNvPr>
          <p:cNvCxnSpPr>
            <a:cxnSpLocks/>
          </p:cNvCxnSpPr>
          <p:nvPr/>
        </p:nvCxnSpPr>
        <p:spPr>
          <a:xfrm flipH="1">
            <a:off x="9029052" y="188712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4B5376-1B12-F150-DCB4-183C5B3E451B}"/>
              </a:ext>
            </a:extLst>
          </p:cNvPr>
          <p:cNvCxnSpPr>
            <a:cxnSpLocks/>
          </p:cNvCxnSpPr>
          <p:nvPr/>
        </p:nvCxnSpPr>
        <p:spPr>
          <a:xfrm>
            <a:off x="1752600" y="144432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C90A37-D8AA-608A-DDFB-A2CA073C6C20}"/>
              </a:ext>
            </a:extLst>
          </p:cNvPr>
          <p:cNvCxnSpPr/>
          <p:nvPr/>
        </p:nvCxnSpPr>
        <p:spPr>
          <a:xfrm flipH="1">
            <a:off x="8680450" y="211254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25E36C-59B9-08B7-CE3C-021A1B05DB70}"/>
              </a:ext>
            </a:extLst>
          </p:cNvPr>
          <p:cNvSpPr txBox="1"/>
          <p:nvPr/>
        </p:nvSpPr>
        <p:spPr>
          <a:xfrm>
            <a:off x="8693941" y="230829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D4E5D-E410-A96F-FBEA-049536FEB8E4}"/>
              </a:ext>
            </a:extLst>
          </p:cNvPr>
          <p:cNvSpPr txBox="1"/>
          <p:nvPr/>
        </p:nvSpPr>
        <p:spPr>
          <a:xfrm>
            <a:off x="9024938" y="230826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성인강좌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3B75B-3B78-3582-506F-537E72C2B329}"/>
              </a:ext>
            </a:extLst>
          </p:cNvPr>
          <p:cNvSpPr txBox="1"/>
          <p:nvPr/>
        </p:nvSpPr>
        <p:spPr>
          <a:xfrm>
            <a:off x="8693941" y="251311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066DB-E0FF-F2F4-DA82-B7B54FB3DEDC}"/>
              </a:ext>
            </a:extLst>
          </p:cNvPr>
          <p:cNvSpPr txBox="1"/>
          <p:nvPr/>
        </p:nvSpPr>
        <p:spPr>
          <a:xfrm>
            <a:off x="9024938" y="251350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조각공원 프로그램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95689-CB35-A619-E3EC-B37769E3F0AA}"/>
              </a:ext>
            </a:extLst>
          </p:cNvPr>
          <p:cNvSpPr txBox="1"/>
          <p:nvPr/>
        </p:nvSpPr>
        <p:spPr>
          <a:xfrm>
            <a:off x="8693941" y="271838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1F30-F798-A032-A4E7-767B3E833AC8}"/>
              </a:ext>
            </a:extLst>
          </p:cNvPr>
          <p:cNvSpPr txBox="1"/>
          <p:nvPr/>
        </p:nvSpPr>
        <p:spPr>
          <a:xfrm>
            <a:off x="9024938" y="271874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기획전시 프로그램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B2A38-40CD-9882-2820-987C257B3814}"/>
              </a:ext>
            </a:extLst>
          </p:cNvPr>
          <p:cNvSpPr txBox="1"/>
          <p:nvPr/>
        </p:nvSpPr>
        <p:spPr>
          <a:xfrm>
            <a:off x="8693941" y="29236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A6C5A-F99D-F0DF-C512-606F30C4715C}"/>
              </a:ext>
            </a:extLst>
          </p:cNvPr>
          <p:cNvSpPr txBox="1"/>
          <p:nvPr/>
        </p:nvSpPr>
        <p:spPr>
          <a:xfrm>
            <a:off x="9024938" y="292399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초등단체 프로그램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38DA8-AA47-8988-B806-B31994C020D9}"/>
              </a:ext>
            </a:extLst>
          </p:cNvPr>
          <p:cNvSpPr txBox="1"/>
          <p:nvPr/>
        </p:nvSpPr>
        <p:spPr>
          <a:xfrm>
            <a:off x="8693941" y="31289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6C059-54C8-2585-7D30-CFA0AA487F19}"/>
              </a:ext>
            </a:extLst>
          </p:cNvPr>
          <p:cNvSpPr txBox="1"/>
          <p:nvPr/>
        </p:nvSpPr>
        <p:spPr>
          <a:xfrm>
            <a:off x="9024938" y="312923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자유학기제 프로그램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AD73B-C136-FD54-8F36-193D6D40F52D}"/>
              </a:ext>
            </a:extLst>
          </p:cNvPr>
          <p:cNvSpPr txBox="1"/>
          <p:nvPr/>
        </p:nvSpPr>
        <p:spPr>
          <a:xfrm>
            <a:off x="8693941" y="333421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D052ED-E776-51C9-B6ED-57CB162F94CB}"/>
              </a:ext>
            </a:extLst>
          </p:cNvPr>
          <p:cNvSpPr txBox="1"/>
          <p:nvPr/>
        </p:nvSpPr>
        <p:spPr>
          <a:xfrm>
            <a:off x="9024938" y="333447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특강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F8E483-F709-680E-E1D4-A9FF8E6A89B2}"/>
              </a:ext>
            </a:extLst>
          </p:cNvPr>
          <p:cNvSpPr txBox="1"/>
          <p:nvPr/>
        </p:nvSpPr>
        <p:spPr>
          <a:xfrm>
            <a:off x="8693941" y="353948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EFAFC1-E7EF-8417-85D4-3F9E5186333E}"/>
              </a:ext>
            </a:extLst>
          </p:cNvPr>
          <p:cNvSpPr txBox="1"/>
          <p:nvPr/>
        </p:nvSpPr>
        <p:spPr>
          <a:xfrm>
            <a:off x="9024938" y="353971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D5276-6337-F9AA-25E0-5BF61CFA5B38}"/>
              </a:ext>
            </a:extLst>
          </p:cNvPr>
          <p:cNvSpPr txBox="1"/>
          <p:nvPr/>
        </p:nvSpPr>
        <p:spPr>
          <a:xfrm>
            <a:off x="8693941" y="374475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8A5215-CDE4-22EF-9912-A0BC8565B5CD}"/>
              </a:ext>
            </a:extLst>
          </p:cNvPr>
          <p:cNvSpPr txBox="1"/>
          <p:nvPr/>
        </p:nvSpPr>
        <p:spPr>
          <a:xfrm>
            <a:off x="9024938" y="374495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스포츠 강좌 이용권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BDB17E-262E-5608-17F2-BCDE7414A9DE}"/>
              </a:ext>
            </a:extLst>
          </p:cNvPr>
          <p:cNvSpPr txBox="1"/>
          <p:nvPr/>
        </p:nvSpPr>
        <p:spPr>
          <a:xfrm>
            <a:off x="8693941" y="395003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E8690-4CE4-F7A7-F846-B5B7F76842F8}"/>
              </a:ext>
            </a:extLst>
          </p:cNvPr>
          <p:cNvSpPr txBox="1"/>
          <p:nvPr/>
        </p:nvSpPr>
        <p:spPr>
          <a:xfrm>
            <a:off x="9024938" y="395020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스포츠스타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9F967-B5AA-2812-8E6C-6330E86538B1}"/>
              </a:ext>
            </a:extLst>
          </p:cNvPr>
          <p:cNvSpPr txBox="1"/>
          <p:nvPr/>
        </p:nvSpPr>
        <p:spPr>
          <a:xfrm>
            <a:off x="8693941" y="415530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06813-39FA-D005-0386-EE7E199F7D23}"/>
              </a:ext>
            </a:extLst>
          </p:cNvPr>
          <p:cNvSpPr txBox="1"/>
          <p:nvPr/>
        </p:nvSpPr>
        <p:spPr>
          <a:xfrm>
            <a:off x="9024938" y="415544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국민체력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3BB270-A818-8C3F-B9D5-740F924CB632}"/>
              </a:ext>
            </a:extLst>
          </p:cNvPr>
          <p:cNvSpPr txBox="1"/>
          <p:nvPr/>
        </p:nvSpPr>
        <p:spPr>
          <a:xfrm>
            <a:off x="8693941" y="436058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33ACA-114B-F023-CDB8-C39399983EDC}"/>
              </a:ext>
            </a:extLst>
          </p:cNvPr>
          <p:cNvSpPr txBox="1"/>
          <p:nvPr/>
        </p:nvSpPr>
        <p:spPr>
          <a:xfrm>
            <a:off x="9024938" y="436068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체육교실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50F103-9DA4-9527-4EDE-31F55ABA4E1A}"/>
              </a:ext>
            </a:extLst>
          </p:cNvPr>
          <p:cNvSpPr txBox="1"/>
          <p:nvPr/>
        </p:nvSpPr>
        <p:spPr>
          <a:xfrm>
            <a:off x="8693941" y="456585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1F4418-10DA-3C1D-5A44-64C9005FD511}"/>
              </a:ext>
            </a:extLst>
          </p:cNvPr>
          <p:cNvSpPr txBox="1"/>
          <p:nvPr/>
        </p:nvSpPr>
        <p:spPr>
          <a:xfrm>
            <a:off x="8693941" y="477112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B5EA68-8380-A68E-CD90-4984F37A34AF}"/>
              </a:ext>
            </a:extLst>
          </p:cNvPr>
          <p:cNvSpPr txBox="1"/>
          <p:nvPr/>
        </p:nvSpPr>
        <p:spPr>
          <a:xfrm>
            <a:off x="9024938" y="456592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C307CE-DB07-655F-1779-4F13C8B7C3E9}"/>
              </a:ext>
            </a:extLst>
          </p:cNvPr>
          <p:cNvSpPr txBox="1"/>
          <p:nvPr/>
        </p:nvSpPr>
        <p:spPr>
          <a:xfrm>
            <a:off x="9024938" y="477116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페밀리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사이트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F31CDF0-8654-3945-75DF-C3A334E719DA}"/>
              </a:ext>
            </a:extLst>
          </p:cNvPr>
          <p:cNvCxnSpPr>
            <a:cxnSpLocks/>
          </p:cNvCxnSpPr>
          <p:nvPr/>
        </p:nvCxnSpPr>
        <p:spPr>
          <a:xfrm>
            <a:off x="10696575" y="165545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C5CC6B0-DF47-E73A-E00F-EFDC6BF2DF77}"/>
              </a:ext>
            </a:extLst>
          </p:cNvPr>
          <p:cNvCxnSpPr>
            <a:cxnSpLocks/>
          </p:cNvCxnSpPr>
          <p:nvPr/>
        </p:nvCxnSpPr>
        <p:spPr>
          <a:xfrm flipH="1">
            <a:off x="1752600" y="608026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47D0D40-AF71-D56B-1BB5-EC2BB81DFAC8}"/>
              </a:ext>
            </a:extLst>
          </p:cNvPr>
          <p:cNvSpPr txBox="1"/>
          <p:nvPr/>
        </p:nvSpPr>
        <p:spPr>
          <a:xfrm>
            <a:off x="4437062" y="2851313"/>
            <a:ext cx="344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23</a:t>
            </a:r>
            <a:endParaRPr lang="ko-KR" altLang="en-US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FA507D-7667-87A3-1D4A-C82F0554D072}"/>
              </a:ext>
            </a:extLst>
          </p:cNvPr>
          <p:cNvSpPr txBox="1"/>
          <p:nvPr/>
        </p:nvSpPr>
        <p:spPr>
          <a:xfrm>
            <a:off x="5128881" y="2831156"/>
            <a:ext cx="344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24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5AB872-C6BD-867D-B874-E218D586EED5}"/>
              </a:ext>
            </a:extLst>
          </p:cNvPr>
          <p:cNvSpPr txBox="1"/>
          <p:nvPr/>
        </p:nvSpPr>
        <p:spPr>
          <a:xfrm>
            <a:off x="5602287" y="2685323"/>
            <a:ext cx="344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25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4059FE-EA20-237D-137F-D3A97B28B83A}"/>
              </a:ext>
            </a:extLst>
          </p:cNvPr>
          <p:cNvSpPr txBox="1"/>
          <p:nvPr/>
        </p:nvSpPr>
        <p:spPr>
          <a:xfrm>
            <a:off x="5852384" y="2679623"/>
            <a:ext cx="344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26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6073DF-878E-BE67-D5AC-ACD9C1ED155D}"/>
              </a:ext>
            </a:extLst>
          </p:cNvPr>
          <p:cNvSpPr txBox="1"/>
          <p:nvPr/>
        </p:nvSpPr>
        <p:spPr>
          <a:xfrm>
            <a:off x="5602286" y="2963739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27</a:t>
            </a:r>
            <a:endParaRPr lang="ko-KR" alt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9273FF-94BF-BD16-2430-2B902A67268B}"/>
              </a:ext>
            </a:extLst>
          </p:cNvPr>
          <p:cNvSpPr txBox="1"/>
          <p:nvPr/>
        </p:nvSpPr>
        <p:spPr>
          <a:xfrm>
            <a:off x="5858734" y="2963739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28</a:t>
            </a:r>
            <a:endParaRPr lang="ko-KR" alt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67B9F9-E3FC-62E8-2151-5C8219EA1D3D}"/>
              </a:ext>
            </a:extLst>
          </p:cNvPr>
          <p:cNvSpPr txBox="1"/>
          <p:nvPr/>
        </p:nvSpPr>
        <p:spPr>
          <a:xfrm>
            <a:off x="4609464" y="4638088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29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8D4684-DDB8-4B18-5C31-4B7A6F6A0C76}"/>
              </a:ext>
            </a:extLst>
          </p:cNvPr>
          <p:cNvSpPr txBox="1"/>
          <p:nvPr/>
        </p:nvSpPr>
        <p:spPr>
          <a:xfrm>
            <a:off x="4211735" y="5520591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30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FD8E06-B47D-CFBC-8E6D-414AB6E88417}"/>
              </a:ext>
            </a:extLst>
          </p:cNvPr>
          <p:cNvSpPr txBox="1"/>
          <p:nvPr/>
        </p:nvSpPr>
        <p:spPr>
          <a:xfrm>
            <a:off x="4414874" y="5361540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8C12D1-D6A0-572B-A451-3976A0080515}"/>
              </a:ext>
            </a:extLst>
          </p:cNvPr>
          <p:cNvSpPr txBox="1"/>
          <p:nvPr/>
        </p:nvSpPr>
        <p:spPr>
          <a:xfrm>
            <a:off x="4557796" y="5361540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940B7-9F94-2354-82E2-7A9BC873F013}"/>
              </a:ext>
            </a:extLst>
          </p:cNvPr>
          <p:cNvSpPr txBox="1"/>
          <p:nvPr/>
        </p:nvSpPr>
        <p:spPr>
          <a:xfrm>
            <a:off x="4709074" y="5363000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33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3443EB-410B-E513-0100-BA0769742BE9}"/>
              </a:ext>
            </a:extLst>
          </p:cNvPr>
          <p:cNvSpPr txBox="1"/>
          <p:nvPr/>
        </p:nvSpPr>
        <p:spPr>
          <a:xfrm>
            <a:off x="4862764" y="5367978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34</a:t>
            </a:r>
            <a:endParaRPr lang="ko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89E65B-5D20-797B-3D4A-5BCD405A0179}"/>
              </a:ext>
            </a:extLst>
          </p:cNvPr>
          <p:cNvSpPr txBox="1"/>
          <p:nvPr/>
        </p:nvSpPr>
        <p:spPr>
          <a:xfrm>
            <a:off x="5835459" y="5314217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35</a:t>
            </a:r>
            <a:endParaRPr lang="ko-KR" alt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1FE26F-512D-117F-6342-50E69D2430B6}"/>
              </a:ext>
            </a:extLst>
          </p:cNvPr>
          <p:cNvSpPr txBox="1"/>
          <p:nvPr/>
        </p:nvSpPr>
        <p:spPr>
          <a:xfrm>
            <a:off x="5968024" y="5484651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36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8B850-4DF9-68AE-252E-047796FDACED}"/>
              </a:ext>
            </a:extLst>
          </p:cNvPr>
          <p:cNvSpPr txBox="1"/>
          <p:nvPr/>
        </p:nvSpPr>
        <p:spPr>
          <a:xfrm>
            <a:off x="10949352" y="53707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2A8184-8230-5DCA-0C3A-7CB5D35E61A4}"/>
              </a:ext>
            </a:extLst>
          </p:cNvPr>
          <p:cNvSpPr txBox="1"/>
          <p:nvPr/>
        </p:nvSpPr>
        <p:spPr>
          <a:xfrm>
            <a:off x="5766140" y="5548977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37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E4B6FA-254A-4DEF-EFD9-F8BBCC4B4DFC}"/>
              </a:ext>
            </a:extLst>
          </p:cNvPr>
          <p:cNvSpPr txBox="1"/>
          <p:nvPr/>
        </p:nvSpPr>
        <p:spPr>
          <a:xfrm>
            <a:off x="6120424" y="5637051"/>
            <a:ext cx="34480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36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E245CD-8C5B-65DC-0437-E9038130F9C6}"/>
              </a:ext>
            </a:extLst>
          </p:cNvPr>
          <p:cNvSpPr txBox="1"/>
          <p:nvPr/>
        </p:nvSpPr>
        <p:spPr>
          <a:xfrm>
            <a:off x="8703472" y="498702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4CBBCA-DB6A-B7E9-7392-969EF7EE8ED2}"/>
              </a:ext>
            </a:extLst>
          </p:cNvPr>
          <p:cNvSpPr txBox="1"/>
          <p:nvPr/>
        </p:nvSpPr>
        <p:spPr>
          <a:xfrm>
            <a:off x="9024938" y="500671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웹접근성 마크</a:t>
            </a:r>
          </a:p>
        </p:txBody>
      </p:sp>
    </p:spTree>
    <p:extLst>
      <p:ext uri="{BB962C8B-B14F-4D97-AF65-F5344CB8AC3E}">
        <p14:creationId xmlns:p14="http://schemas.microsoft.com/office/powerpoint/2010/main" val="3860394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2177628C-81EC-5E45-629F-35C2E1BF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60" y="1907955"/>
            <a:ext cx="3086461" cy="3585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C7E2AA-3656-76A0-50BB-138B1C0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4EEC5E-773C-575C-5309-CE95459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B9B66-70D4-78BE-D32D-D6FCD8570E02}"/>
              </a:ext>
            </a:extLst>
          </p:cNvPr>
          <p:cNvSpPr txBox="1"/>
          <p:nvPr/>
        </p:nvSpPr>
        <p:spPr>
          <a:xfrm>
            <a:off x="175418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0AC6C-7123-7951-89AA-0CA6CA12453E}"/>
              </a:ext>
            </a:extLst>
          </p:cNvPr>
          <p:cNvSpPr txBox="1"/>
          <p:nvPr/>
        </p:nvSpPr>
        <p:spPr>
          <a:xfrm>
            <a:off x="1754187" y="14616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4734-2398-290B-4467-4BFFD6FD2CC2}"/>
              </a:ext>
            </a:extLst>
          </p:cNvPr>
          <p:cNvSpPr txBox="1"/>
          <p:nvPr/>
        </p:nvSpPr>
        <p:spPr>
          <a:xfrm>
            <a:off x="2759075" y="124577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웹사이트 리뉴얼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AA922-A408-991D-D39A-3AA195021394}"/>
              </a:ext>
            </a:extLst>
          </p:cNvPr>
          <p:cNvSpPr txBox="1"/>
          <p:nvPr/>
        </p:nvSpPr>
        <p:spPr>
          <a:xfrm>
            <a:off x="2759075" y="146167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서브페이지 레이아웃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CF7F-E0CC-5E78-78BD-CFD4CD2E6FEF}"/>
              </a:ext>
            </a:extLst>
          </p:cNvPr>
          <p:cNvSpPr txBox="1"/>
          <p:nvPr/>
        </p:nvSpPr>
        <p:spPr>
          <a:xfrm>
            <a:off x="8682037" y="12457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FFB44-83EF-1C7D-2C11-610C035C3820}"/>
              </a:ext>
            </a:extLst>
          </p:cNvPr>
          <p:cNvSpPr txBox="1"/>
          <p:nvPr/>
        </p:nvSpPr>
        <p:spPr>
          <a:xfrm>
            <a:off x="8682037" y="14616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295AF-F69C-26D6-14EB-E4F6CA34206A}"/>
              </a:ext>
            </a:extLst>
          </p:cNvPr>
          <p:cNvSpPr txBox="1"/>
          <p:nvPr/>
        </p:nvSpPr>
        <p:spPr>
          <a:xfrm>
            <a:off x="9531350" y="12457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6FF73-39DF-623A-000E-378DE88A0A03}"/>
              </a:ext>
            </a:extLst>
          </p:cNvPr>
          <p:cNvSpPr txBox="1"/>
          <p:nvPr/>
        </p:nvSpPr>
        <p:spPr>
          <a:xfrm>
            <a:off x="9531350" y="14616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송인수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A9324-0BDB-525A-019D-ACCED5F30CEC}"/>
              </a:ext>
            </a:extLst>
          </p:cNvPr>
          <p:cNvSpPr txBox="1"/>
          <p:nvPr/>
        </p:nvSpPr>
        <p:spPr>
          <a:xfrm>
            <a:off x="521493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87C95-320E-08EF-B169-38B6612A1A31}"/>
              </a:ext>
            </a:extLst>
          </p:cNvPr>
          <p:cNvSpPr txBox="1"/>
          <p:nvPr/>
        </p:nvSpPr>
        <p:spPr>
          <a:xfrm>
            <a:off x="6229350" y="124577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BD537-BDD0-940B-5E7A-C6770090AC4A}"/>
              </a:ext>
            </a:extLst>
          </p:cNvPr>
          <p:cNvSpPr txBox="1"/>
          <p:nvPr/>
        </p:nvSpPr>
        <p:spPr>
          <a:xfrm>
            <a:off x="8682037" y="1674398"/>
            <a:ext cx="2014538" cy="215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99E6B-93C8-85DB-B058-F29FFBE11CB2}"/>
              </a:ext>
            </a:extLst>
          </p:cNvPr>
          <p:cNvSpPr txBox="1"/>
          <p:nvPr/>
        </p:nvSpPr>
        <p:spPr>
          <a:xfrm>
            <a:off x="8693941" y="21030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652E8-C6B4-E8F2-355E-5159D2B0F9D0}"/>
              </a:ext>
            </a:extLst>
          </p:cNvPr>
          <p:cNvSpPr txBox="1"/>
          <p:nvPr/>
        </p:nvSpPr>
        <p:spPr>
          <a:xfrm>
            <a:off x="9024938" y="210302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8C455C-3E60-BEBC-4B79-D5D25084AD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82037" y="135292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8CD464-339E-2D1A-C6F4-5AD2090E91AF}"/>
              </a:ext>
            </a:extLst>
          </p:cNvPr>
          <p:cNvCxnSpPr>
            <a:cxnSpLocks/>
          </p:cNvCxnSpPr>
          <p:nvPr/>
        </p:nvCxnSpPr>
        <p:spPr>
          <a:xfrm flipH="1">
            <a:off x="9029052" y="188712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4B5376-1B12-F150-DCB4-183C5B3E451B}"/>
              </a:ext>
            </a:extLst>
          </p:cNvPr>
          <p:cNvCxnSpPr>
            <a:cxnSpLocks/>
          </p:cNvCxnSpPr>
          <p:nvPr/>
        </p:nvCxnSpPr>
        <p:spPr>
          <a:xfrm>
            <a:off x="1752600" y="144432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C90A37-D8AA-608A-DDFB-A2CA073C6C20}"/>
              </a:ext>
            </a:extLst>
          </p:cNvPr>
          <p:cNvCxnSpPr/>
          <p:nvPr/>
        </p:nvCxnSpPr>
        <p:spPr>
          <a:xfrm flipH="1">
            <a:off x="8680450" y="211254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25E36C-59B9-08B7-CE3C-021A1B05DB70}"/>
              </a:ext>
            </a:extLst>
          </p:cNvPr>
          <p:cNvSpPr txBox="1"/>
          <p:nvPr/>
        </p:nvSpPr>
        <p:spPr>
          <a:xfrm>
            <a:off x="8693941" y="230829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D4E5D-E410-A96F-FBEA-049536FEB8E4}"/>
              </a:ext>
            </a:extLst>
          </p:cNvPr>
          <p:cNvSpPr txBox="1"/>
          <p:nvPr/>
        </p:nvSpPr>
        <p:spPr>
          <a:xfrm>
            <a:off x="9033669" y="252386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3B75B-3B78-3582-506F-537E72C2B329}"/>
              </a:ext>
            </a:extLst>
          </p:cNvPr>
          <p:cNvSpPr txBox="1"/>
          <p:nvPr/>
        </p:nvSpPr>
        <p:spPr>
          <a:xfrm>
            <a:off x="8693941" y="251311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066DB-E0FF-F2F4-DA82-B7B54FB3DEDC}"/>
              </a:ext>
            </a:extLst>
          </p:cNvPr>
          <p:cNvSpPr txBox="1"/>
          <p:nvPr/>
        </p:nvSpPr>
        <p:spPr>
          <a:xfrm>
            <a:off x="9033669" y="272911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조각공원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95689-CB35-A619-E3EC-B37769E3F0AA}"/>
              </a:ext>
            </a:extLst>
          </p:cNvPr>
          <p:cNvSpPr txBox="1"/>
          <p:nvPr/>
        </p:nvSpPr>
        <p:spPr>
          <a:xfrm>
            <a:off x="8693941" y="271838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1F30-F798-A032-A4E7-767B3E833AC8}"/>
              </a:ext>
            </a:extLst>
          </p:cNvPr>
          <p:cNvSpPr txBox="1"/>
          <p:nvPr/>
        </p:nvSpPr>
        <p:spPr>
          <a:xfrm>
            <a:off x="9033669" y="293435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B2A38-40CD-9882-2820-987C257B3814}"/>
              </a:ext>
            </a:extLst>
          </p:cNvPr>
          <p:cNvSpPr txBox="1"/>
          <p:nvPr/>
        </p:nvSpPr>
        <p:spPr>
          <a:xfrm>
            <a:off x="8693941" y="29236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A6C5A-F99D-F0DF-C512-606F30C4715C}"/>
              </a:ext>
            </a:extLst>
          </p:cNvPr>
          <p:cNvSpPr txBox="1"/>
          <p:nvPr/>
        </p:nvSpPr>
        <p:spPr>
          <a:xfrm>
            <a:off x="9033669" y="313959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드로잉센터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38DA8-AA47-8988-B806-B31994C020D9}"/>
              </a:ext>
            </a:extLst>
          </p:cNvPr>
          <p:cNvSpPr txBox="1"/>
          <p:nvPr/>
        </p:nvSpPr>
        <p:spPr>
          <a:xfrm>
            <a:off x="8693941" y="31289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6C059-54C8-2585-7D30-CFA0AA487F19}"/>
              </a:ext>
            </a:extLst>
          </p:cNvPr>
          <p:cNvSpPr txBox="1"/>
          <p:nvPr/>
        </p:nvSpPr>
        <p:spPr>
          <a:xfrm>
            <a:off x="9033669" y="334483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고객광장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AD73B-C136-FD54-8F36-193D6D40F52D}"/>
              </a:ext>
            </a:extLst>
          </p:cNvPr>
          <p:cNvSpPr txBox="1"/>
          <p:nvPr/>
        </p:nvSpPr>
        <p:spPr>
          <a:xfrm>
            <a:off x="8693941" y="333421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D052ED-E776-51C9-B6ED-57CB162F94CB}"/>
              </a:ext>
            </a:extLst>
          </p:cNvPr>
          <p:cNvSpPr txBox="1"/>
          <p:nvPr/>
        </p:nvSpPr>
        <p:spPr>
          <a:xfrm>
            <a:off x="9033669" y="3550079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전시관람 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F8E483-F709-680E-E1D4-A9FF8E6A89B2}"/>
              </a:ext>
            </a:extLst>
          </p:cNvPr>
          <p:cNvSpPr txBox="1"/>
          <p:nvPr/>
        </p:nvSpPr>
        <p:spPr>
          <a:xfrm>
            <a:off x="8693941" y="353948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D5276-6337-F9AA-25E0-5BF61CFA5B38}"/>
              </a:ext>
            </a:extLst>
          </p:cNvPr>
          <p:cNvSpPr txBox="1"/>
          <p:nvPr/>
        </p:nvSpPr>
        <p:spPr>
          <a:xfrm>
            <a:off x="8693941" y="374475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BDB17E-262E-5608-17F2-BCDE7414A9DE}"/>
              </a:ext>
            </a:extLst>
          </p:cNvPr>
          <p:cNvSpPr txBox="1"/>
          <p:nvPr/>
        </p:nvSpPr>
        <p:spPr>
          <a:xfrm>
            <a:off x="8693941" y="395003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79F967-B5AA-2812-8E6C-6330E86538B1}"/>
              </a:ext>
            </a:extLst>
          </p:cNvPr>
          <p:cNvSpPr txBox="1"/>
          <p:nvPr/>
        </p:nvSpPr>
        <p:spPr>
          <a:xfrm>
            <a:off x="8693941" y="415530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3BB270-A818-8C3F-B9D5-740F924CB632}"/>
              </a:ext>
            </a:extLst>
          </p:cNvPr>
          <p:cNvSpPr txBox="1"/>
          <p:nvPr/>
        </p:nvSpPr>
        <p:spPr>
          <a:xfrm>
            <a:off x="8693941" y="436058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33ACA-114B-F023-CDB8-C39399983EDC}"/>
              </a:ext>
            </a:extLst>
          </p:cNvPr>
          <p:cNvSpPr txBox="1"/>
          <p:nvPr/>
        </p:nvSpPr>
        <p:spPr>
          <a:xfrm>
            <a:off x="9024938" y="436068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50F103-9DA4-9527-4EDE-31F55ABA4E1A}"/>
              </a:ext>
            </a:extLst>
          </p:cNvPr>
          <p:cNvSpPr txBox="1"/>
          <p:nvPr/>
        </p:nvSpPr>
        <p:spPr>
          <a:xfrm>
            <a:off x="8693941" y="456585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1F4418-10DA-3C1D-5A44-64C9005FD511}"/>
              </a:ext>
            </a:extLst>
          </p:cNvPr>
          <p:cNvSpPr txBox="1"/>
          <p:nvPr/>
        </p:nvSpPr>
        <p:spPr>
          <a:xfrm>
            <a:off x="8693941" y="477112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B5EA68-8380-A68E-CD90-4984F37A34AF}"/>
              </a:ext>
            </a:extLst>
          </p:cNvPr>
          <p:cNvSpPr txBox="1"/>
          <p:nvPr/>
        </p:nvSpPr>
        <p:spPr>
          <a:xfrm>
            <a:off x="9024938" y="456592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Section Title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C307CE-DB07-655F-1779-4F13C8B7C3E9}"/>
              </a:ext>
            </a:extLst>
          </p:cNvPr>
          <p:cNvSpPr txBox="1"/>
          <p:nvPr/>
        </p:nvSpPr>
        <p:spPr>
          <a:xfrm>
            <a:off x="9024938" y="477116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IMG, TEXT(CONTENT)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F31CDF0-8654-3945-75DF-C3A334E719DA}"/>
              </a:ext>
            </a:extLst>
          </p:cNvPr>
          <p:cNvCxnSpPr>
            <a:cxnSpLocks/>
          </p:cNvCxnSpPr>
          <p:nvPr/>
        </p:nvCxnSpPr>
        <p:spPr>
          <a:xfrm>
            <a:off x="10696575" y="165545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C5CC6B0-DF47-E73A-E00F-EFDC6BF2DF77}"/>
              </a:ext>
            </a:extLst>
          </p:cNvPr>
          <p:cNvCxnSpPr>
            <a:cxnSpLocks/>
          </p:cNvCxnSpPr>
          <p:nvPr/>
        </p:nvCxnSpPr>
        <p:spPr>
          <a:xfrm flipH="1">
            <a:off x="1752600" y="608026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32D5FB-9E1B-FE1C-1B02-BCF8133D1167}"/>
              </a:ext>
            </a:extLst>
          </p:cNvPr>
          <p:cNvSpPr txBox="1"/>
          <p:nvPr/>
        </p:nvSpPr>
        <p:spPr>
          <a:xfrm>
            <a:off x="4111859" y="204162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00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AC07FA-BF93-33A5-ABB4-3B05E5D28E3D}"/>
              </a:ext>
            </a:extLst>
          </p:cNvPr>
          <p:cNvSpPr txBox="1"/>
          <p:nvPr/>
        </p:nvSpPr>
        <p:spPr>
          <a:xfrm>
            <a:off x="4518409" y="206232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003E79-52DD-CF7F-11FE-00F7F8791C7F}"/>
              </a:ext>
            </a:extLst>
          </p:cNvPr>
          <p:cNvSpPr txBox="1"/>
          <p:nvPr/>
        </p:nvSpPr>
        <p:spPr>
          <a:xfrm>
            <a:off x="4801557" y="2062320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02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9ABD98-1793-CD3D-1D3E-8B42DD66DB1E}"/>
              </a:ext>
            </a:extLst>
          </p:cNvPr>
          <p:cNvSpPr txBox="1"/>
          <p:nvPr/>
        </p:nvSpPr>
        <p:spPr>
          <a:xfrm>
            <a:off x="5077936" y="206168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03</a:t>
            </a:r>
            <a:endParaRPr lang="ko-KR" altLang="en-US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065D01-8F91-7686-E3FC-2E015850D0CF}"/>
              </a:ext>
            </a:extLst>
          </p:cNvPr>
          <p:cNvSpPr txBox="1"/>
          <p:nvPr/>
        </p:nvSpPr>
        <p:spPr>
          <a:xfrm>
            <a:off x="5345497" y="205476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04</a:t>
            </a:r>
            <a:endParaRPr lang="ko-KR" altLang="en-US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6BEF81-EB5A-904C-1195-39876671AC93}"/>
              </a:ext>
            </a:extLst>
          </p:cNvPr>
          <p:cNvSpPr txBox="1"/>
          <p:nvPr/>
        </p:nvSpPr>
        <p:spPr>
          <a:xfrm>
            <a:off x="5632533" y="205476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05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64688A-BA2D-8D1F-79E3-E55ACA8E83FB}"/>
              </a:ext>
            </a:extLst>
          </p:cNvPr>
          <p:cNvSpPr txBox="1"/>
          <p:nvPr/>
        </p:nvSpPr>
        <p:spPr>
          <a:xfrm>
            <a:off x="5908888" y="205476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06</a:t>
            </a:r>
            <a:endParaRPr lang="ko-KR" alt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56A31CA-E5AA-EBE9-F204-139915C9A504}"/>
              </a:ext>
            </a:extLst>
          </p:cNvPr>
          <p:cNvSpPr txBox="1"/>
          <p:nvPr/>
        </p:nvSpPr>
        <p:spPr>
          <a:xfrm>
            <a:off x="6286078" y="203010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07</a:t>
            </a:r>
            <a:endParaRPr lang="ko-KR" altLang="en-US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833DF8E-6CE3-3388-1624-07B242781B5C}"/>
              </a:ext>
            </a:extLst>
          </p:cNvPr>
          <p:cNvSpPr txBox="1"/>
          <p:nvPr/>
        </p:nvSpPr>
        <p:spPr>
          <a:xfrm>
            <a:off x="5155954" y="249795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08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3ED98E-2364-1A6A-9DB1-78E3643D828E}"/>
              </a:ext>
            </a:extLst>
          </p:cNvPr>
          <p:cNvSpPr txBox="1"/>
          <p:nvPr/>
        </p:nvSpPr>
        <p:spPr>
          <a:xfrm>
            <a:off x="5177231" y="291838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09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7DB91F-E63F-1BB1-BA16-28C6E437E7B0}"/>
              </a:ext>
            </a:extLst>
          </p:cNvPr>
          <p:cNvSpPr txBox="1"/>
          <p:nvPr/>
        </p:nvSpPr>
        <p:spPr>
          <a:xfrm>
            <a:off x="4390077" y="3292894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6B9DFB-D928-1059-C1E0-92030DACCB23}"/>
              </a:ext>
            </a:extLst>
          </p:cNvPr>
          <p:cNvSpPr txBox="1"/>
          <p:nvPr/>
        </p:nvSpPr>
        <p:spPr>
          <a:xfrm>
            <a:off x="4344842" y="347448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11</a:t>
            </a:r>
            <a:endParaRPr lang="ko-KR" altLang="en-US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2E9DA5B-FDDA-CE22-CA6D-1B0BDCA68DDC}"/>
              </a:ext>
            </a:extLst>
          </p:cNvPr>
          <p:cNvSpPr txBox="1"/>
          <p:nvPr/>
        </p:nvSpPr>
        <p:spPr>
          <a:xfrm>
            <a:off x="4436586" y="364379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12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A45C504-8AA6-9BF0-F674-1B24BF937D94}"/>
              </a:ext>
            </a:extLst>
          </p:cNvPr>
          <p:cNvSpPr txBox="1"/>
          <p:nvPr/>
        </p:nvSpPr>
        <p:spPr>
          <a:xfrm>
            <a:off x="4917991" y="451561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13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50F78B-4083-9C3C-5AA7-9FED80E35A46}"/>
              </a:ext>
            </a:extLst>
          </p:cNvPr>
          <p:cNvSpPr txBox="1"/>
          <p:nvPr/>
        </p:nvSpPr>
        <p:spPr>
          <a:xfrm>
            <a:off x="10949352" y="53707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4C4576-BBFD-3D63-336A-F1E188DEAC35}"/>
              </a:ext>
            </a:extLst>
          </p:cNvPr>
          <p:cNvSpPr txBox="1"/>
          <p:nvPr/>
        </p:nvSpPr>
        <p:spPr>
          <a:xfrm>
            <a:off x="9033669" y="230747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미술관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2C4B8C-A2C7-E1B7-1036-377B1B47EBA6}"/>
              </a:ext>
            </a:extLst>
          </p:cNvPr>
          <p:cNvSpPr txBox="1"/>
          <p:nvPr/>
        </p:nvSpPr>
        <p:spPr>
          <a:xfrm>
            <a:off x="9040812" y="3745028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비주얼 </a:t>
            </a: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타이포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E0C326-4149-0F6D-33AE-5573A9C425CE}"/>
              </a:ext>
            </a:extLst>
          </p:cNvPr>
          <p:cNvSpPr txBox="1"/>
          <p:nvPr/>
        </p:nvSpPr>
        <p:spPr>
          <a:xfrm>
            <a:off x="9040812" y="3955538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CBD0CA-D416-B9C3-A813-90137BCB2B61}"/>
              </a:ext>
            </a:extLst>
          </p:cNvPr>
          <p:cNvSpPr txBox="1"/>
          <p:nvPr/>
        </p:nvSpPr>
        <p:spPr>
          <a:xfrm>
            <a:off x="9040812" y="4157096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67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201CDD-AA77-4A16-B68B-FBFF2BED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52070F-F200-434B-94FF-856B3DFD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1963FA-760E-0D53-0CB0-DC3441AC1D8E}"/>
              </a:ext>
            </a:extLst>
          </p:cNvPr>
          <p:cNvGrpSpPr/>
          <p:nvPr/>
        </p:nvGrpSpPr>
        <p:grpSpPr>
          <a:xfrm>
            <a:off x="2800350" y="978408"/>
            <a:ext cx="6137148" cy="1404238"/>
            <a:chOff x="2800350" y="978408"/>
            <a:chExt cx="6137148" cy="140423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E44E124-D874-D78A-95EB-7D27A23A64FA}"/>
                </a:ext>
              </a:extLst>
            </p:cNvPr>
            <p:cNvSpPr/>
            <p:nvPr/>
          </p:nvSpPr>
          <p:spPr>
            <a:xfrm>
              <a:off x="2800350" y="1618488"/>
              <a:ext cx="6137148" cy="764158"/>
            </a:xfrm>
            <a:prstGeom prst="roundRect">
              <a:avLst/>
            </a:prstGeom>
            <a:noFill/>
            <a:ln w="38100">
              <a:solidFill>
                <a:srgbClr val="EB7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몸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＂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을 매개로 하여 예술과 삶의 관계를 조망하는 미술관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3FBD4F-6023-8644-C28D-6EA4763BC2FB}"/>
                </a:ext>
              </a:extLst>
            </p:cNvPr>
            <p:cNvSpPr/>
            <p:nvPr/>
          </p:nvSpPr>
          <p:spPr>
            <a:xfrm>
              <a:off x="5193792" y="978408"/>
              <a:ext cx="1350264" cy="749808"/>
            </a:xfrm>
            <a:prstGeom prst="round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MISSION</a:t>
              </a:r>
              <a:endPara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A92CB8-B245-8DAB-07C5-8F2DDCAB28D2}"/>
              </a:ext>
            </a:extLst>
          </p:cNvPr>
          <p:cNvGrpSpPr/>
          <p:nvPr/>
        </p:nvGrpSpPr>
        <p:grpSpPr>
          <a:xfrm>
            <a:off x="2800350" y="2829435"/>
            <a:ext cx="6137148" cy="1404238"/>
            <a:chOff x="2769870" y="3255266"/>
            <a:chExt cx="6137148" cy="140423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C125EA6-896E-3AAE-C6E3-0753AAB431A1}"/>
                </a:ext>
              </a:extLst>
            </p:cNvPr>
            <p:cNvSpPr/>
            <p:nvPr/>
          </p:nvSpPr>
          <p:spPr>
            <a:xfrm>
              <a:off x="5193792" y="3255266"/>
              <a:ext cx="1350264" cy="749808"/>
            </a:xfrm>
            <a:prstGeom prst="roundRect">
              <a:avLst/>
            </a:prstGeom>
            <a:solidFill>
              <a:srgbClr val="EB78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VISION</a:t>
              </a:r>
              <a:endPara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04739F2-E1EB-C447-0C7A-79776A9AA9C0}"/>
                </a:ext>
              </a:extLst>
            </p:cNvPr>
            <p:cNvSpPr/>
            <p:nvPr/>
          </p:nvSpPr>
          <p:spPr>
            <a:xfrm>
              <a:off x="2769870" y="3909696"/>
              <a:ext cx="6137148" cy="749808"/>
            </a:xfrm>
            <a:prstGeom prst="roundRect">
              <a:avLst/>
            </a:prstGeom>
            <a:noFill/>
            <a:ln w="38100">
              <a:solidFill>
                <a:srgbClr val="EB7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소마 미술관은 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몸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＂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에 투영된 다양한 삶의 모습들을 </a:t>
              </a:r>
              <a:endParaRPr lang="en-US" altLang="ko-KR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현대미술로 재해석하여 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시각화하고자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합니다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86D627-7F5F-A061-000D-F3CA674ECC25}"/>
              </a:ext>
            </a:extLst>
          </p:cNvPr>
          <p:cNvGrpSpPr/>
          <p:nvPr/>
        </p:nvGrpSpPr>
        <p:grpSpPr>
          <a:xfrm>
            <a:off x="6235424" y="4467829"/>
            <a:ext cx="4114800" cy="1748473"/>
            <a:chOff x="6400800" y="4562856"/>
            <a:chExt cx="4114800" cy="174847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1A527C-DC32-A00E-16B2-58DD6E2929C5}"/>
                </a:ext>
              </a:extLst>
            </p:cNvPr>
            <p:cNvSpPr/>
            <p:nvPr/>
          </p:nvSpPr>
          <p:spPr>
            <a:xfrm>
              <a:off x="6400800" y="5020056"/>
              <a:ext cx="4114800" cy="1291273"/>
            </a:xfrm>
            <a:prstGeom prst="rect">
              <a:avLst/>
            </a:prstGeom>
            <a:noFill/>
            <a:ln>
              <a:solidFill>
                <a:srgbClr val="575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몸</a:t>
              </a:r>
              <a:r>
                <a:rPr lang="en-US" altLang="ko-KR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을 매개로 당대의 역사를 증거하는 시대정신을 </a:t>
              </a:r>
              <a:r>
                <a:rPr lang="ko-KR" altLang="en-US" sz="1600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담아냄으로써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그 미학적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·</a:t>
              </a:r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역사적가치를 새롭게 조명하는 미술을 지향합니다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44C9B3-B141-4FDB-947B-8BD5D5A05FA2}"/>
                </a:ext>
              </a:extLst>
            </p:cNvPr>
            <p:cNvSpPr/>
            <p:nvPr/>
          </p:nvSpPr>
          <p:spPr>
            <a:xfrm>
              <a:off x="6400800" y="4562856"/>
              <a:ext cx="4114800" cy="457200"/>
            </a:xfrm>
            <a:prstGeom prst="rect">
              <a:avLst/>
            </a:prstGeom>
            <a:noFill/>
            <a:ln w="38100">
              <a:solidFill>
                <a:srgbClr val="EB7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사회성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&amp;</a:t>
              </a:r>
              <a:r>
                <a:rPr lang="ko-KR" altLang="en-US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신체성</a:t>
              </a:r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AE3D2F-AFAF-DA40-8D30-C6BE5AC5407A}"/>
              </a:ext>
            </a:extLst>
          </p:cNvPr>
          <p:cNvGrpSpPr/>
          <p:nvPr/>
        </p:nvGrpSpPr>
        <p:grpSpPr>
          <a:xfrm>
            <a:off x="1588748" y="4472052"/>
            <a:ext cx="4114800" cy="1748473"/>
            <a:chOff x="1773936" y="4562856"/>
            <a:chExt cx="4114800" cy="17484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717E2F-6622-B03E-D9C3-623654BF6F26}"/>
                </a:ext>
              </a:extLst>
            </p:cNvPr>
            <p:cNvSpPr/>
            <p:nvPr/>
          </p:nvSpPr>
          <p:spPr>
            <a:xfrm>
              <a:off x="1773936" y="5020056"/>
              <a:ext cx="4114800" cy="1291273"/>
            </a:xfrm>
            <a:prstGeom prst="rect">
              <a:avLst/>
            </a:prstGeom>
            <a:noFill/>
            <a:ln>
              <a:solidFill>
                <a:srgbClr val="575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몸</a:t>
              </a:r>
              <a:r>
                <a:rPr lang="en-US" altLang="ko-KR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의 행위와 노동에 주목하고 그 움직임의 시간성과 기록성을 </a:t>
              </a:r>
              <a:r>
                <a:rPr lang="ko-KR" altLang="en-US" sz="1600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시각화함으로써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체험적 공감과 소통을 이끌어내는 미술을 지향합니다</a:t>
              </a:r>
              <a:r>
                <a:rPr lang="en-US" altLang="ko-KR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07A796-070F-5E37-B7F8-151FCA247F9F}"/>
                </a:ext>
              </a:extLst>
            </p:cNvPr>
            <p:cNvSpPr/>
            <p:nvPr/>
          </p:nvSpPr>
          <p:spPr>
            <a:xfrm>
              <a:off x="1773936" y="4562856"/>
              <a:ext cx="4114800" cy="457200"/>
            </a:xfrm>
            <a:prstGeom prst="rect">
              <a:avLst/>
            </a:prstGeom>
            <a:noFill/>
            <a:ln w="38100">
              <a:solidFill>
                <a:srgbClr val="EB7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신체성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&amp;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정신성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1DA1B64-D54E-2DED-4362-581ED0C0045E}"/>
              </a:ext>
            </a:extLst>
          </p:cNvPr>
          <p:cNvCxnSpPr/>
          <p:nvPr/>
        </p:nvCxnSpPr>
        <p:spPr>
          <a:xfrm>
            <a:off x="1618488" y="2606040"/>
            <a:ext cx="889711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190261-1D76-5651-709A-F9D2A65F45C7}"/>
              </a:ext>
            </a:extLst>
          </p:cNvPr>
          <p:cNvSpPr txBox="1"/>
          <p:nvPr/>
        </p:nvSpPr>
        <p:spPr>
          <a:xfrm>
            <a:off x="10474863" y="54622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소마 미술관 소개</a:t>
            </a:r>
          </a:p>
        </p:txBody>
      </p:sp>
    </p:spTree>
    <p:extLst>
      <p:ext uri="{BB962C8B-B14F-4D97-AF65-F5344CB8AC3E}">
        <p14:creationId xmlns:p14="http://schemas.microsoft.com/office/powerpoint/2010/main" val="3848360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4C33A660-C4B0-0507-EF40-232AA153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02" y="1863828"/>
            <a:ext cx="3741228" cy="3936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C7E2AA-3656-76A0-50BB-138B1C0D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4EEC5E-773C-575C-5309-CE95459A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B9B66-70D4-78BE-D32D-D6FCD8570E02}"/>
              </a:ext>
            </a:extLst>
          </p:cNvPr>
          <p:cNvSpPr txBox="1"/>
          <p:nvPr/>
        </p:nvSpPr>
        <p:spPr>
          <a:xfrm>
            <a:off x="175418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프로젝트이름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0AC6C-7123-7951-89AA-0CA6CA12453E}"/>
              </a:ext>
            </a:extLst>
          </p:cNvPr>
          <p:cNvSpPr txBox="1"/>
          <p:nvPr/>
        </p:nvSpPr>
        <p:spPr>
          <a:xfrm>
            <a:off x="1754187" y="14616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4734-2398-290B-4467-4BFFD6FD2CC2}"/>
              </a:ext>
            </a:extLst>
          </p:cNvPr>
          <p:cNvSpPr txBox="1"/>
          <p:nvPr/>
        </p:nvSpPr>
        <p:spPr>
          <a:xfrm>
            <a:off x="2759075" y="1245773"/>
            <a:ext cx="245586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소마 미술관 웹사이트 리뉴얼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AA922-A408-991D-D39A-3AA195021394}"/>
              </a:ext>
            </a:extLst>
          </p:cNvPr>
          <p:cNvSpPr txBox="1"/>
          <p:nvPr/>
        </p:nvSpPr>
        <p:spPr>
          <a:xfrm>
            <a:off x="2759075" y="1461673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서브페이지 레이아웃 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CF7F-E0CC-5E78-78BD-CFD4CD2E6FEF}"/>
              </a:ext>
            </a:extLst>
          </p:cNvPr>
          <p:cNvSpPr txBox="1"/>
          <p:nvPr/>
        </p:nvSpPr>
        <p:spPr>
          <a:xfrm>
            <a:off x="8682037" y="12457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FFB44-83EF-1C7D-2C11-610C035C3820}"/>
              </a:ext>
            </a:extLst>
          </p:cNvPr>
          <p:cNvSpPr txBox="1"/>
          <p:nvPr/>
        </p:nvSpPr>
        <p:spPr>
          <a:xfrm>
            <a:off x="8682037" y="1461673"/>
            <a:ext cx="84931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295AF-F69C-26D6-14EB-E4F6CA34206A}"/>
              </a:ext>
            </a:extLst>
          </p:cNvPr>
          <p:cNvSpPr txBox="1"/>
          <p:nvPr/>
        </p:nvSpPr>
        <p:spPr>
          <a:xfrm>
            <a:off x="9531350" y="12457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6FF73-39DF-623A-000E-378DE88A0A03}"/>
              </a:ext>
            </a:extLst>
          </p:cNvPr>
          <p:cNvSpPr txBox="1"/>
          <p:nvPr/>
        </p:nvSpPr>
        <p:spPr>
          <a:xfrm>
            <a:off x="9531350" y="1461673"/>
            <a:ext cx="1165225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송인수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A9324-0BDB-525A-019D-ACCED5F30CEC}"/>
              </a:ext>
            </a:extLst>
          </p:cNvPr>
          <p:cNvSpPr txBox="1"/>
          <p:nvPr/>
        </p:nvSpPr>
        <p:spPr>
          <a:xfrm>
            <a:off x="5214937" y="1245773"/>
            <a:ext cx="1008063" cy="214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화면이름</a:t>
            </a:r>
            <a:r>
              <a:rPr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(ID)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87C95-320E-08EF-B169-38B6612A1A31}"/>
              </a:ext>
            </a:extLst>
          </p:cNvPr>
          <p:cNvSpPr txBox="1"/>
          <p:nvPr/>
        </p:nvSpPr>
        <p:spPr>
          <a:xfrm>
            <a:off x="6229350" y="1245773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서브페이지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BD537-BDD0-940B-5E7A-C6770090AC4A}"/>
              </a:ext>
            </a:extLst>
          </p:cNvPr>
          <p:cNvSpPr txBox="1"/>
          <p:nvPr/>
        </p:nvSpPr>
        <p:spPr>
          <a:xfrm>
            <a:off x="8682037" y="1674398"/>
            <a:ext cx="2014538" cy="215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endParaRPr lang="ko-KR" altLang="en-US" sz="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99E6B-93C8-85DB-B058-F29FFBE11CB2}"/>
              </a:ext>
            </a:extLst>
          </p:cNvPr>
          <p:cNvSpPr txBox="1"/>
          <p:nvPr/>
        </p:nvSpPr>
        <p:spPr>
          <a:xfrm>
            <a:off x="8693941" y="21030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652E8-C6B4-E8F2-355E-5159D2B0F9D0}"/>
              </a:ext>
            </a:extLst>
          </p:cNvPr>
          <p:cNvSpPr txBox="1"/>
          <p:nvPr/>
        </p:nvSpPr>
        <p:spPr>
          <a:xfrm>
            <a:off x="9024938" y="210302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Section title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88C455C-3E60-BEBC-4B79-D5D25084AD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82037" y="1352929"/>
            <a:ext cx="0" cy="472733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8CD464-339E-2D1A-C6F4-5AD2090E91AF}"/>
              </a:ext>
            </a:extLst>
          </p:cNvPr>
          <p:cNvCxnSpPr>
            <a:cxnSpLocks/>
          </p:cNvCxnSpPr>
          <p:nvPr/>
        </p:nvCxnSpPr>
        <p:spPr>
          <a:xfrm flipH="1">
            <a:off x="9029052" y="1887123"/>
            <a:ext cx="11760" cy="419314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4B5376-1B12-F150-DCB4-183C5B3E451B}"/>
              </a:ext>
            </a:extLst>
          </p:cNvPr>
          <p:cNvCxnSpPr>
            <a:cxnSpLocks/>
          </p:cNvCxnSpPr>
          <p:nvPr/>
        </p:nvCxnSpPr>
        <p:spPr>
          <a:xfrm>
            <a:off x="1752600" y="1444320"/>
            <a:ext cx="0" cy="46359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C90A37-D8AA-608A-DDFB-A2CA073C6C20}"/>
              </a:ext>
            </a:extLst>
          </p:cNvPr>
          <p:cNvCxnSpPr/>
          <p:nvPr/>
        </p:nvCxnSpPr>
        <p:spPr>
          <a:xfrm flipH="1">
            <a:off x="8680450" y="2112548"/>
            <a:ext cx="20161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25E36C-59B9-08B7-CE3C-021A1B05DB70}"/>
              </a:ext>
            </a:extLst>
          </p:cNvPr>
          <p:cNvSpPr txBox="1"/>
          <p:nvPr/>
        </p:nvSpPr>
        <p:spPr>
          <a:xfrm>
            <a:off x="8693941" y="2308297"/>
            <a:ext cx="415925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D4E5D-E410-A96F-FBEA-049536FEB8E4}"/>
              </a:ext>
            </a:extLst>
          </p:cNvPr>
          <p:cNvSpPr txBox="1"/>
          <p:nvPr/>
        </p:nvSpPr>
        <p:spPr>
          <a:xfrm>
            <a:off x="9024938" y="230826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 title, description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3B75B-3B78-3582-506F-537E72C2B329}"/>
              </a:ext>
            </a:extLst>
          </p:cNvPr>
          <p:cNvSpPr txBox="1"/>
          <p:nvPr/>
        </p:nvSpPr>
        <p:spPr>
          <a:xfrm>
            <a:off x="8693941" y="251311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066DB-E0FF-F2F4-DA82-B7B54FB3DEDC}"/>
              </a:ext>
            </a:extLst>
          </p:cNvPr>
          <p:cNvSpPr txBox="1"/>
          <p:nvPr/>
        </p:nvSpPr>
        <p:spPr>
          <a:xfrm>
            <a:off x="9024938" y="251350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Section title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95689-CB35-A619-E3EC-B37769E3F0AA}"/>
              </a:ext>
            </a:extLst>
          </p:cNvPr>
          <p:cNvSpPr txBox="1"/>
          <p:nvPr/>
        </p:nvSpPr>
        <p:spPr>
          <a:xfrm>
            <a:off x="8693941" y="271838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1F30-F798-A032-A4E7-767B3E833AC8}"/>
              </a:ext>
            </a:extLst>
          </p:cNvPr>
          <p:cNvSpPr txBox="1"/>
          <p:nvPr/>
        </p:nvSpPr>
        <p:spPr>
          <a:xfrm>
            <a:off x="9024938" y="2718749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 title, description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B2A38-40CD-9882-2820-987C257B3814}"/>
              </a:ext>
            </a:extLst>
          </p:cNvPr>
          <p:cNvSpPr txBox="1"/>
          <p:nvPr/>
        </p:nvSpPr>
        <p:spPr>
          <a:xfrm>
            <a:off x="8693941" y="29236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DA6C5A-F99D-F0DF-C512-606F30C4715C}"/>
              </a:ext>
            </a:extLst>
          </p:cNvPr>
          <p:cNvSpPr txBox="1"/>
          <p:nvPr/>
        </p:nvSpPr>
        <p:spPr>
          <a:xfrm>
            <a:off x="9024938" y="2923991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 </a:t>
            </a:r>
            <a:r>
              <a:rPr lang="ko-KR" altLang="en-US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스포츠강좌이용권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38DA8-AA47-8988-B806-B31994C020D9}"/>
              </a:ext>
            </a:extLst>
          </p:cNvPr>
          <p:cNvSpPr txBox="1"/>
          <p:nvPr/>
        </p:nvSpPr>
        <p:spPr>
          <a:xfrm>
            <a:off x="8693941" y="3128937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6C059-54C8-2585-7D30-CFA0AA487F19}"/>
              </a:ext>
            </a:extLst>
          </p:cNvPr>
          <p:cNvSpPr txBox="1"/>
          <p:nvPr/>
        </p:nvSpPr>
        <p:spPr>
          <a:xfrm>
            <a:off x="9024938" y="3129233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스포츠스타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AD73B-C136-FD54-8F36-193D6D40F52D}"/>
              </a:ext>
            </a:extLst>
          </p:cNvPr>
          <p:cNvSpPr txBox="1"/>
          <p:nvPr/>
        </p:nvSpPr>
        <p:spPr>
          <a:xfrm>
            <a:off x="8693941" y="333421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D052ED-E776-51C9-B6ED-57CB162F94CB}"/>
              </a:ext>
            </a:extLst>
          </p:cNvPr>
          <p:cNvSpPr txBox="1"/>
          <p:nvPr/>
        </p:nvSpPr>
        <p:spPr>
          <a:xfrm>
            <a:off x="9024938" y="3334475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국민체력</a:t>
            </a: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F8E483-F709-680E-E1D4-A9FF8E6A89B2}"/>
              </a:ext>
            </a:extLst>
          </p:cNvPr>
          <p:cNvSpPr txBox="1"/>
          <p:nvPr/>
        </p:nvSpPr>
        <p:spPr>
          <a:xfrm>
            <a:off x="8693941" y="3539485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EFAFC1-E7EF-8417-85D4-3F9E5186333E}"/>
              </a:ext>
            </a:extLst>
          </p:cNvPr>
          <p:cNvSpPr txBox="1"/>
          <p:nvPr/>
        </p:nvSpPr>
        <p:spPr>
          <a:xfrm>
            <a:off x="9024938" y="353971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 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체육교실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F31CDF0-8654-3945-75DF-C3A334E719DA}"/>
              </a:ext>
            </a:extLst>
          </p:cNvPr>
          <p:cNvCxnSpPr>
            <a:cxnSpLocks/>
          </p:cNvCxnSpPr>
          <p:nvPr/>
        </p:nvCxnSpPr>
        <p:spPr>
          <a:xfrm>
            <a:off x="10696575" y="1655458"/>
            <a:ext cx="0" cy="442480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C5CC6B0-DF47-E73A-E00F-EFDC6BF2DF77}"/>
              </a:ext>
            </a:extLst>
          </p:cNvPr>
          <p:cNvCxnSpPr>
            <a:cxnSpLocks/>
          </p:cNvCxnSpPr>
          <p:nvPr/>
        </p:nvCxnSpPr>
        <p:spPr>
          <a:xfrm flipH="1">
            <a:off x="1752600" y="6080266"/>
            <a:ext cx="894397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32D5FB-9E1B-FE1C-1B02-BCF8133D1167}"/>
              </a:ext>
            </a:extLst>
          </p:cNvPr>
          <p:cNvSpPr txBox="1"/>
          <p:nvPr/>
        </p:nvSpPr>
        <p:spPr>
          <a:xfrm>
            <a:off x="4486116" y="184002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14</a:t>
            </a:r>
            <a:endParaRPr lang="ko-KR" altLang="en-US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C91691-4B2F-3737-7192-226F35176031}"/>
              </a:ext>
            </a:extLst>
          </p:cNvPr>
          <p:cNvSpPr txBox="1"/>
          <p:nvPr/>
        </p:nvSpPr>
        <p:spPr>
          <a:xfrm>
            <a:off x="4211638" y="2122848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15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BA663C-A7B8-7AC9-B523-A74604001D12}"/>
              </a:ext>
            </a:extLst>
          </p:cNvPr>
          <p:cNvSpPr txBox="1"/>
          <p:nvPr/>
        </p:nvSpPr>
        <p:spPr>
          <a:xfrm>
            <a:off x="4545806" y="2947625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16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712858-43C7-2FAB-731E-E1109833CF95}"/>
              </a:ext>
            </a:extLst>
          </p:cNvPr>
          <p:cNvSpPr txBox="1"/>
          <p:nvPr/>
        </p:nvSpPr>
        <p:spPr>
          <a:xfrm>
            <a:off x="4696684" y="3786553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17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6EDCF5-1089-1147-6A75-3104E8442349}"/>
              </a:ext>
            </a:extLst>
          </p:cNvPr>
          <p:cNvSpPr txBox="1"/>
          <p:nvPr/>
        </p:nvSpPr>
        <p:spPr>
          <a:xfrm>
            <a:off x="4340066" y="501618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18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5B9839-0E05-C06B-0044-D7971FC4FFC8}"/>
              </a:ext>
            </a:extLst>
          </p:cNvPr>
          <p:cNvSpPr txBox="1"/>
          <p:nvPr/>
        </p:nvSpPr>
        <p:spPr>
          <a:xfrm>
            <a:off x="4545806" y="501286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19</a:t>
            </a:r>
            <a:endParaRPr lang="ko-KR" altLang="en-US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0F83AFB-E55B-A0F5-4223-C401235CEC03}"/>
              </a:ext>
            </a:extLst>
          </p:cNvPr>
          <p:cNvSpPr txBox="1"/>
          <p:nvPr/>
        </p:nvSpPr>
        <p:spPr>
          <a:xfrm>
            <a:off x="4763194" y="5012861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C443BB2-F835-07D2-4F71-CF99940785AA}"/>
              </a:ext>
            </a:extLst>
          </p:cNvPr>
          <p:cNvSpPr txBox="1"/>
          <p:nvPr/>
        </p:nvSpPr>
        <p:spPr>
          <a:xfrm>
            <a:off x="4982830" y="5016632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21</a:t>
            </a:r>
            <a:endParaRPr lang="ko-KR" alt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2B99BF-F324-DAC8-87A6-FCE7F3D18638}"/>
              </a:ext>
            </a:extLst>
          </p:cNvPr>
          <p:cNvSpPr txBox="1"/>
          <p:nvPr/>
        </p:nvSpPr>
        <p:spPr>
          <a:xfrm>
            <a:off x="10949352" y="53707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스토리보드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12F5AF-4457-DE60-3ABA-581FB68094E0}"/>
              </a:ext>
            </a:extLst>
          </p:cNvPr>
          <p:cNvSpPr txBox="1"/>
          <p:nvPr/>
        </p:nvSpPr>
        <p:spPr>
          <a:xfrm>
            <a:off x="6559535" y="4975207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22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A959AF-2F25-442E-CE71-1003FB0633ED}"/>
              </a:ext>
            </a:extLst>
          </p:cNvPr>
          <p:cNvSpPr txBox="1"/>
          <p:nvPr/>
        </p:nvSpPr>
        <p:spPr>
          <a:xfrm>
            <a:off x="6701884" y="524493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23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FB1EEF-D758-5503-FAC9-906CF50C609A}"/>
              </a:ext>
            </a:extLst>
          </p:cNvPr>
          <p:cNvSpPr txBox="1"/>
          <p:nvPr/>
        </p:nvSpPr>
        <p:spPr>
          <a:xfrm>
            <a:off x="6426642" y="5489116"/>
            <a:ext cx="411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24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FC7EFE-7DFE-F48C-2F70-653394F79E20}"/>
              </a:ext>
            </a:extLst>
          </p:cNvPr>
          <p:cNvSpPr txBox="1"/>
          <p:nvPr/>
        </p:nvSpPr>
        <p:spPr>
          <a:xfrm>
            <a:off x="8701873" y="375493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A9AE58-D5F9-672D-E740-E27E83113D5F}"/>
              </a:ext>
            </a:extLst>
          </p:cNvPr>
          <p:cNvSpPr txBox="1"/>
          <p:nvPr/>
        </p:nvSpPr>
        <p:spPr>
          <a:xfrm>
            <a:off x="8705841" y="397034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BAD8FE-A9B0-0A08-5180-D8D647C66BF3}"/>
              </a:ext>
            </a:extLst>
          </p:cNvPr>
          <p:cNvSpPr txBox="1"/>
          <p:nvPr/>
        </p:nvSpPr>
        <p:spPr>
          <a:xfrm>
            <a:off x="8705842" y="4186481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51AF96-61BB-9AEF-A158-25E174380D67}"/>
              </a:ext>
            </a:extLst>
          </p:cNvPr>
          <p:cNvSpPr txBox="1"/>
          <p:nvPr/>
        </p:nvSpPr>
        <p:spPr>
          <a:xfrm>
            <a:off x="9040812" y="3772557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C39124-3BCD-3784-F191-EAC931CE3DAC}"/>
              </a:ext>
            </a:extLst>
          </p:cNvPr>
          <p:cNvSpPr txBox="1"/>
          <p:nvPr/>
        </p:nvSpPr>
        <p:spPr>
          <a:xfrm>
            <a:off x="9040812" y="397618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패밀리사이트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F0B6E7-025A-2041-C01D-DF2C8FEFA0E2}"/>
              </a:ext>
            </a:extLst>
          </p:cNvPr>
          <p:cNvSpPr txBox="1"/>
          <p:nvPr/>
        </p:nvSpPr>
        <p:spPr>
          <a:xfrm>
            <a:off x="9040812" y="4198190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웹접근성 마크</a:t>
            </a:r>
          </a:p>
        </p:txBody>
      </p:sp>
    </p:spTree>
    <p:extLst>
      <p:ext uri="{BB962C8B-B14F-4D97-AF65-F5344CB8AC3E}">
        <p14:creationId xmlns:p14="http://schemas.microsoft.com/office/powerpoint/2010/main" val="15424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조각 작품과 함께하는 치유의 시간 &lt;소마미술관 조각공원 투어 'Healing in SOMA'&gt; : 네이버 블로그">
            <a:extLst>
              <a:ext uri="{FF2B5EF4-FFF2-40B4-BE49-F238E27FC236}">
                <a16:creationId xmlns:a16="http://schemas.microsoft.com/office/drawing/2014/main" id="{6209E218-F099-484D-A918-FE03823DD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32" y="2526271"/>
            <a:ext cx="2336136" cy="7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135C22-A52E-4A80-B65F-718A0E2A1BDA}"/>
              </a:ext>
            </a:extLst>
          </p:cNvPr>
          <p:cNvSpPr/>
          <p:nvPr/>
        </p:nvSpPr>
        <p:spPr>
          <a:xfrm>
            <a:off x="117446" y="100668"/>
            <a:ext cx="11929145" cy="6660859"/>
          </a:xfrm>
          <a:prstGeom prst="rect">
            <a:avLst/>
          </a:prstGeom>
          <a:noFill/>
          <a:ln w="76200">
            <a:solidFill>
              <a:srgbClr val="F4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E543E6-AFC8-4A33-910C-EA2289666353}"/>
              </a:ext>
            </a:extLst>
          </p:cNvPr>
          <p:cNvSpPr/>
          <p:nvPr/>
        </p:nvSpPr>
        <p:spPr>
          <a:xfrm>
            <a:off x="3898824" y="3619207"/>
            <a:ext cx="4366388" cy="520117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THANK YOU</a:t>
            </a:r>
            <a:endParaRPr lang="ko-KR" altLang="en-US" sz="54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4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981297B-FA11-BB28-C675-14767802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8E4A63-3BC1-90A6-717B-34246EFD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E2F17C5-D212-2A9D-07BD-0E9F77FABF2B}"/>
              </a:ext>
            </a:extLst>
          </p:cNvPr>
          <p:cNvGrpSpPr/>
          <p:nvPr/>
        </p:nvGrpSpPr>
        <p:grpSpPr>
          <a:xfrm>
            <a:off x="1535347" y="1177786"/>
            <a:ext cx="7637835" cy="838202"/>
            <a:chOff x="1535347" y="1458016"/>
            <a:chExt cx="7637835" cy="838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E94BCC-86BF-38C7-29FF-B9058CEE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347" y="1458016"/>
              <a:ext cx="838202" cy="838202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6802A69-9160-286C-3BE7-A8DE974AAD47}"/>
                </a:ext>
              </a:extLst>
            </p:cNvPr>
            <p:cNvSpPr/>
            <p:nvPr/>
          </p:nvSpPr>
          <p:spPr>
            <a:xfrm>
              <a:off x="2402731" y="1570696"/>
              <a:ext cx="6770451" cy="612843"/>
            </a:xfrm>
            <a:prstGeom prst="roundRect">
              <a:avLst/>
            </a:prstGeom>
            <a:noFill/>
            <a:ln w="57150">
              <a:solidFill>
                <a:srgbClr val="575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미술관에 대한 정보와 전시일정을 알아 </a:t>
              </a:r>
              <a:r>
                <a:rPr lang="ko-KR" altLang="en-US" sz="1600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보려는데</a:t>
              </a:r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메뉴 찾기가 힘들어요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37E88B-CCA7-8DB9-511C-D3BE3B54E960}"/>
              </a:ext>
            </a:extLst>
          </p:cNvPr>
          <p:cNvGrpSpPr/>
          <p:nvPr/>
        </p:nvGrpSpPr>
        <p:grpSpPr>
          <a:xfrm>
            <a:off x="1535348" y="3011161"/>
            <a:ext cx="7637834" cy="838202"/>
            <a:chOff x="1535347" y="3009899"/>
            <a:chExt cx="7637834" cy="8382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794E2D-ED2D-5540-DC42-A0CE522B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347" y="3009899"/>
              <a:ext cx="838202" cy="83820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8F899E-1861-1908-C192-DE43F4BC1CFD}"/>
                </a:ext>
              </a:extLst>
            </p:cNvPr>
            <p:cNvSpPr/>
            <p:nvPr/>
          </p:nvSpPr>
          <p:spPr>
            <a:xfrm>
              <a:off x="2402731" y="3124672"/>
              <a:ext cx="6770450" cy="612843"/>
            </a:xfrm>
            <a:prstGeom prst="roundRect">
              <a:avLst/>
            </a:prstGeom>
            <a:noFill/>
            <a:ln w="57150">
              <a:solidFill>
                <a:srgbClr val="575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홈페이지 방문 시 보여지는 첫 화면에 너무 메뉴가 많아 어수선해요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F10B4D-D74E-5954-18E4-4879CAFF65BE}"/>
              </a:ext>
            </a:extLst>
          </p:cNvPr>
          <p:cNvGrpSpPr/>
          <p:nvPr/>
        </p:nvGrpSpPr>
        <p:grpSpPr>
          <a:xfrm>
            <a:off x="1535347" y="4674461"/>
            <a:ext cx="7608652" cy="838202"/>
            <a:chOff x="1535347" y="4624687"/>
            <a:chExt cx="7608652" cy="8382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D7223F-897F-0655-4138-9DB96EBA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347" y="4624687"/>
              <a:ext cx="838202" cy="838202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70B6BF-D00B-4E62-B87D-8DC515AEB148}"/>
                </a:ext>
              </a:extLst>
            </p:cNvPr>
            <p:cNvSpPr/>
            <p:nvPr/>
          </p:nvSpPr>
          <p:spPr>
            <a:xfrm>
              <a:off x="2373549" y="4737367"/>
              <a:ext cx="6770450" cy="612843"/>
            </a:xfrm>
            <a:prstGeom prst="roundRect">
              <a:avLst/>
            </a:prstGeom>
            <a:noFill/>
            <a:ln w="57150">
              <a:solidFill>
                <a:srgbClr val="575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오른쪽 부분에 바로가기 메뉴가 너무 많아서 눈이 어지러워요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EDCEBC5-510E-43D3-A1BC-26D5D048E8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99" y="3870309"/>
            <a:ext cx="804152" cy="80415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848A13-A41C-DB48-E814-F9DECC3F22B2}"/>
              </a:ext>
            </a:extLst>
          </p:cNvPr>
          <p:cNvGrpSpPr/>
          <p:nvPr/>
        </p:nvGrpSpPr>
        <p:grpSpPr>
          <a:xfrm>
            <a:off x="2765898" y="2106767"/>
            <a:ext cx="7727002" cy="804152"/>
            <a:chOff x="2765899" y="2243205"/>
            <a:chExt cx="7727002" cy="8041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1469D42-A798-CACB-BFB0-D4667CAE1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899" y="2243205"/>
              <a:ext cx="804152" cy="804152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2F39A3E-8E2D-ED9D-4CF4-8E1E6243342F}"/>
                </a:ext>
              </a:extLst>
            </p:cNvPr>
            <p:cNvSpPr/>
            <p:nvPr/>
          </p:nvSpPr>
          <p:spPr>
            <a:xfrm>
              <a:off x="3722450" y="2362824"/>
              <a:ext cx="6770451" cy="612843"/>
            </a:xfrm>
            <a:prstGeom prst="roundRect">
              <a:avLst/>
            </a:prstGeom>
            <a:noFill/>
            <a:ln w="571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미술관에 대한 전체적인 정보를 세분화하여 </a:t>
              </a:r>
              <a:r>
                <a:rPr lang="en-US" altLang="ko-KR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GNB</a:t>
              </a:r>
              <a:r>
                <a:rPr lang="ko-KR" altLang="en-US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 잘 정리하겠습니다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95FD25E-7A70-823C-782B-1C707FC4AB10}"/>
              </a:ext>
            </a:extLst>
          </p:cNvPr>
          <p:cNvSpPr/>
          <p:nvPr/>
        </p:nvSpPr>
        <p:spPr>
          <a:xfrm>
            <a:off x="3722449" y="3947081"/>
            <a:ext cx="6770451" cy="612843"/>
          </a:xfrm>
          <a:prstGeom prst="roundRect">
            <a:avLst/>
          </a:prstGeom>
          <a:noFill/>
          <a:ln w="57150">
            <a:solidFill>
              <a:srgbClr val="BF5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BIG</a:t>
            </a:r>
            <a:r>
              <a:rPr lang="ko-KR" altLang="en-US" sz="1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</a:t>
            </a:r>
            <a:r>
              <a:rPr lang="ko-KR" altLang="en-US" sz="1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보여지는 나머지 메뉴들은 메인 </a:t>
            </a:r>
            <a:r>
              <a:rPr lang="ko-KR" altLang="en-US" sz="1600" b="1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섹션으로</a:t>
            </a:r>
            <a:r>
              <a:rPr lang="ko-KR" altLang="en-US" sz="16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옮기겠습니다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AB2B50-0AC2-5CA5-8428-530C31B33471}"/>
              </a:ext>
            </a:extLst>
          </p:cNvPr>
          <p:cNvGrpSpPr/>
          <p:nvPr/>
        </p:nvGrpSpPr>
        <p:grpSpPr>
          <a:xfrm>
            <a:off x="2765899" y="5567534"/>
            <a:ext cx="7885888" cy="804152"/>
            <a:chOff x="2765899" y="5512663"/>
            <a:chExt cx="7727001" cy="80415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34561FF-7812-EABD-AE63-FA2699A1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899" y="5512663"/>
              <a:ext cx="804152" cy="804152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489374B-148D-716E-9CFE-3A7519F961CC}"/>
                </a:ext>
              </a:extLst>
            </p:cNvPr>
            <p:cNvSpPr/>
            <p:nvPr/>
          </p:nvSpPr>
          <p:spPr>
            <a:xfrm>
              <a:off x="3722449" y="5581329"/>
              <a:ext cx="6770451" cy="612843"/>
            </a:xfrm>
            <a:prstGeom prst="roundRect">
              <a:avLst/>
            </a:prstGeom>
            <a:noFill/>
            <a:ln w="57150">
              <a:solidFill>
                <a:srgbClr val="BF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오른쪽 </a:t>
              </a:r>
              <a:r>
                <a:rPr lang="en-US" altLang="ko-KR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ASIDE</a:t>
              </a:r>
              <a:r>
                <a:rPr lang="ko-KR" altLang="en-US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에 있는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퀵메뉴들을</a:t>
              </a:r>
              <a:r>
                <a:rPr lang="ko-KR" altLang="en-US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메인섹션에</a:t>
              </a:r>
              <a:r>
                <a:rPr lang="ko-KR" altLang="en-US" sz="16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그리드 형식으로 삽입하겠습니다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111907FC-411F-8BDE-1ECB-216C23AAA8A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90" y="2269021"/>
            <a:ext cx="457200" cy="457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68FE678-8E6B-ED13-6989-91D47F8E1B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90" y="3938233"/>
            <a:ext cx="457200" cy="457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11AF8C-CDD9-50C8-611C-06747137B6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90" y="5607445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0830CF-D3B4-EC2B-138E-98DEF09075E8}"/>
              </a:ext>
            </a:extLst>
          </p:cNvPr>
          <p:cNvSpPr txBox="1"/>
          <p:nvPr/>
        </p:nvSpPr>
        <p:spPr>
          <a:xfrm>
            <a:off x="10474863" y="54622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요구사항 및 분석</a:t>
            </a:r>
          </a:p>
        </p:txBody>
      </p:sp>
    </p:spTree>
    <p:extLst>
      <p:ext uri="{BB962C8B-B14F-4D97-AF65-F5344CB8AC3E}">
        <p14:creationId xmlns:p14="http://schemas.microsoft.com/office/powerpoint/2010/main" val="72980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560E607-D0EF-DCCD-F4F2-D254489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7ACDE-6A35-CD93-BBC3-1487FCC5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D2A68-9062-F28E-C81D-448E9EEC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53" y="1821973"/>
            <a:ext cx="2925998" cy="1657618"/>
          </a:xfrm>
          <a:prstGeom prst="rect">
            <a:avLst/>
          </a:prstGeom>
          <a:ln w="28575">
            <a:solidFill>
              <a:srgbClr val="EB783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2FC451-E44E-A92C-A33D-BEC0B3D7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33" y="1821973"/>
            <a:ext cx="2950698" cy="1657618"/>
          </a:xfrm>
          <a:prstGeom prst="rect">
            <a:avLst/>
          </a:prstGeom>
          <a:ln w="28575">
            <a:solidFill>
              <a:srgbClr val="EB783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6524D-C514-54FB-DCC1-2C8B3AFE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008" y="1821973"/>
            <a:ext cx="2964453" cy="1657618"/>
          </a:xfrm>
          <a:prstGeom prst="rect">
            <a:avLst/>
          </a:prstGeom>
          <a:ln w="28575">
            <a:solidFill>
              <a:srgbClr val="EB783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71773-8AFD-F7D0-8BE1-C19E98EC3363}"/>
              </a:ext>
            </a:extLst>
          </p:cNvPr>
          <p:cNvSpPr txBox="1"/>
          <p:nvPr/>
        </p:nvSpPr>
        <p:spPr>
          <a:xfrm>
            <a:off x="2146748" y="3659451"/>
            <a:ext cx="674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hlinkClick r:id="rId5"/>
              </a:rPr>
              <a:t>https://www.statshow.com/www/https://soma.kspo.or.kr/#main_information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5B741-E083-8E47-7AB0-51F838FB7DB1}"/>
              </a:ext>
            </a:extLst>
          </p:cNvPr>
          <p:cNvSpPr txBox="1"/>
          <p:nvPr/>
        </p:nvSpPr>
        <p:spPr>
          <a:xfrm>
            <a:off x="1669809" y="364812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참고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883D-BB71-10AC-C664-019BD0440414}"/>
              </a:ext>
            </a:extLst>
          </p:cNvPr>
          <p:cNvSpPr txBox="1"/>
          <p:nvPr/>
        </p:nvSpPr>
        <p:spPr>
          <a:xfrm>
            <a:off x="2160938" y="4256882"/>
            <a:ext cx="853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소마 미술관에 방문하는 사용자들을 조사하였습니다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일일 방문자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1,684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명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이며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월간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으로는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50,520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명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이며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연간방문자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614,660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명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입니다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D6E90-F300-EB42-70E5-89FA640AEEED}"/>
              </a:ext>
            </a:extLst>
          </p:cNvPr>
          <p:cNvSpPr txBox="1"/>
          <p:nvPr/>
        </p:nvSpPr>
        <p:spPr>
          <a:xfrm>
            <a:off x="1676000" y="5343409"/>
            <a:ext cx="9914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 많은 방문자의 유입을 위해 미술관 홍보를 위한 </a:t>
            </a:r>
            <a:r>
              <a:rPr lang="ko-KR" altLang="en-US" sz="2000" b="1" dirty="0" err="1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연관검색어</a:t>
            </a:r>
            <a:r>
              <a:rPr lang="ko-KR" altLang="en-US" sz="2000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활성화를 시키는 것이 좋습니다</a:t>
            </a:r>
            <a:r>
              <a:rPr lang="en-US" altLang="ko-KR" sz="2000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5061CC-F3BF-61AB-74A8-12B077D6071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7" y="5141388"/>
            <a:ext cx="804152" cy="804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AD7DE-7F10-BECF-A3A1-F08CA0BE87BD}"/>
              </a:ext>
            </a:extLst>
          </p:cNvPr>
          <p:cNvSpPr txBox="1"/>
          <p:nvPr/>
        </p:nvSpPr>
        <p:spPr>
          <a:xfrm>
            <a:off x="10896453" y="52073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방문자 분석</a:t>
            </a:r>
          </a:p>
        </p:txBody>
      </p:sp>
    </p:spTree>
    <p:extLst>
      <p:ext uri="{BB962C8B-B14F-4D97-AF65-F5344CB8AC3E}">
        <p14:creationId xmlns:p14="http://schemas.microsoft.com/office/powerpoint/2010/main" val="234568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B1FDED0-0BE8-FB8D-9C43-A5E0847C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6CF3C1-9748-D426-12A0-1A33D2FA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23B29-094B-E9F2-21B5-6EF98839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36" y="1633555"/>
            <a:ext cx="2543175" cy="1990725"/>
          </a:xfrm>
          <a:prstGeom prst="rect">
            <a:avLst/>
          </a:prstGeom>
          <a:ln w="28575">
            <a:solidFill>
              <a:srgbClr val="EB783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22C9D-D494-CE0C-E687-322932A4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03" y="1624965"/>
            <a:ext cx="2791636" cy="1999315"/>
          </a:xfrm>
          <a:prstGeom prst="rect">
            <a:avLst/>
          </a:prstGeom>
          <a:ln w="28575">
            <a:solidFill>
              <a:srgbClr val="EB783F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B1228-8D52-1F0C-BEB6-DABA6363AD70}"/>
              </a:ext>
            </a:extLst>
          </p:cNvPr>
          <p:cNvSpPr txBox="1"/>
          <p:nvPr/>
        </p:nvSpPr>
        <p:spPr>
          <a:xfrm>
            <a:off x="2244021" y="3795624"/>
            <a:ext cx="9915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hlinkClick r:id="rId4"/>
              </a:rPr>
              <a:t>https://serpstat.com/urls/index/?query=https%3A%2F%2Fsoma.kspo.or.kr%2F&amp;se=g_kr&amp;search_type=url</a:t>
            </a:r>
            <a:endParaRPr lang="ko-KR" alt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7C0F7-EF94-E56F-A48E-FF1668568E96}"/>
              </a:ext>
            </a:extLst>
          </p:cNvPr>
          <p:cNvSpPr txBox="1"/>
          <p:nvPr/>
        </p:nvSpPr>
        <p:spPr>
          <a:xfrm>
            <a:off x="1728171" y="376484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참고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4AD1C-BF27-AC83-3545-D1A5507045F6}"/>
              </a:ext>
            </a:extLst>
          </p:cNvPr>
          <p:cNvSpPr txBox="1"/>
          <p:nvPr/>
        </p:nvSpPr>
        <p:spPr>
          <a:xfrm>
            <a:off x="1196503" y="4420173"/>
            <a:ext cx="931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 분석으로는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소마 미술관 전시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올림픽 공원 미술관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소마 드로잉 센터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미술관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있었습니다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5FB60-E55E-8602-4F9F-CB25AF26C0FA}"/>
              </a:ext>
            </a:extLst>
          </p:cNvPr>
          <p:cNvSpPr txBox="1"/>
          <p:nvPr/>
        </p:nvSpPr>
        <p:spPr>
          <a:xfrm>
            <a:off x="871641" y="4882699"/>
            <a:ext cx="1102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또 다른 분석으로는 주로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SNS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올림픽공원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서울특별시 미술협의회 사이트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통한 유입이 있었습니다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10045-13DA-7F15-E13D-2CFEA8C97D61}"/>
              </a:ext>
            </a:extLst>
          </p:cNvPr>
          <p:cNvSpPr txBox="1"/>
          <p:nvPr/>
        </p:nvSpPr>
        <p:spPr>
          <a:xfrm>
            <a:off x="1432144" y="5402243"/>
            <a:ext cx="101377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키워드 분석과 다른 경로의 유입 분석을 고려할 때 주로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SNS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와 취미생활에 접목하여 검색 유입이 많습니다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미술 취미생활과 관련하여 자동 검색어 활성화를 시키는 것과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SNS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더욱 많은 홍보가 필요할 듯합니다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sz="2000" b="1" dirty="0">
              <a:solidFill>
                <a:srgbClr val="BF510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970164-2556-F9EC-D8E3-EDB5167535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2" y="5379577"/>
            <a:ext cx="804152" cy="804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3A5C0-A284-5CCE-2C81-F8B4CFF1D68E}"/>
              </a:ext>
            </a:extLst>
          </p:cNvPr>
          <p:cNvSpPr txBox="1"/>
          <p:nvPr/>
        </p:nvSpPr>
        <p:spPr>
          <a:xfrm>
            <a:off x="10922082" y="50165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방문자 분석</a:t>
            </a:r>
          </a:p>
        </p:txBody>
      </p:sp>
    </p:spTree>
    <p:extLst>
      <p:ext uri="{BB962C8B-B14F-4D97-AF65-F5344CB8AC3E}">
        <p14:creationId xmlns:p14="http://schemas.microsoft.com/office/powerpoint/2010/main" val="26929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F798882-65DC-22D3-022E-972CA0D0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C2FEF9-BEFA-5C07-3830-1A2E5BAB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B86AF-BF27-6FAD-03BF-28429C5A8CBE}"/>
              </a:ext>
            </a:extLst>
          </p:cNvPr>
          <p:cNvSpPr txBox="1"/>
          <p:nvPr/>
        </p:nvSpPr>
        <p:spPr>
          <a:xfrm>
            <a:off x="8530118" y="220553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타겟설정</a:t>
            </a:r>
            <a:endParaRPr lang="ko-KR" altLang="en-US" sz="3200" b="1" dirty="0">
              <a:solidFill>
                <a:srgbClr val="57575A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0C61-42F0-7C8E-880D-4280192BC602}"/>
              </a:ext>
            </a:extLst>
          </p:cNvPr>
          <p:cNvSpPr txBox="1"/>
          <p:nvPr/>
        </p:nvSpPr>
        <p:spPr>
          <a:xfrm>
            <a:off x="8151008" y="3151198"/>
            <a:ext cx="254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페르소나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A3C48-2C01-BBC4-0F0D-A949E0831C02}"/>
              </a:ext>
            </a:extLst>
          </p:cNvPr>
          <p:cNvSpPr txBox="1"/>
          <p:nvPr/>
        </p:nvSpPr>
        <p:spPr>
          <a:xfrm>
            <a:off x="8151009" y="4096861"/>
            <a:ext cx="254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7575A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서브 페르소나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3098E3-3318-648E-7A6E-7DCAD47F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35" y="2092273"/>
            <a:ext cx="748259" cy="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BFB2E8-3CD2-A68A-215D-674C3E2D88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35" y="3069455"/>
            <a:ext cx="748259" cy="7482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3FFD75-B185-7049-2DDC-F0AFAD1B29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35" y="3999895"/>
            <a:ext cx="748259" cy="7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00CA5C3-C5C4-4282-A6D0-684F687E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Soma RENEWAL PROJECT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D65826-16FE-4FE7-A369-DFDD8935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97789-4B07-4322-8269-E04E2DFA44D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9D4B9-A7FC-42CD-9AB1-B216B08A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63" y="1631455"/>
            <a:ext cx="3150270" cy="31502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3CD263-0BE1-4595-B63F-D8E4DDFBC7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19" y="1229482"/>
            <a:ext cx="3552243" cy="3552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843CF8-AA9C-4F7C-9EFB-424FDDD731D5}"/>
              </a:ext>
            </a:extLst>
          </p:cNvPr>
          <p:cNvSpPr txBox="1"/>
          <p:nvPr/>
        </p:nvSpPr>
        <p:spPr>
          <a:xfrm>
            <a:off x="2275863" y="4679089"/>
            <a:ext cx="292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미술관 전시 박람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목적으로 방문하는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20~50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8B541-7C6E-44A9-9312-C01E5E45A433}"/>
              </a:ext>
            </a:extLst>
          </p:cNvPr>
          <p:cNvSpPr txBox="1"/>
          <p:nvPr/>
        </p:nvSpPr>
        <p:spPr>
          <a:xfrm>
            <a:off x="6996001" y="4679088"/>
            <a:ext cx="355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미술관에 </a:t>
            </a:r>
            <a:r>
              <a:rPr lang="ko-KR" altLang="en-US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개인 작품을 등록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하여 작가로서 활동하려는 </a:t>
            </a:r>
            <a:r>
              <a:rPr lang="en-US" altLang="ko-KR" b="1" dirty="0">
                <a:solidFill>
                  <a:srgbClr val="BF510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20~60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4EB-66A4-8BE0-A79E-20F5D5BA6EBC}"/>
              </a:ext>
            </a:extLst>
          </p:cNvPr>
          <p:cNvSpPr txBox="1"/>
          <p:nvPr/>
        </p:nvSpPr>
        <p:spPr>
          <a:xfrm>
            <a:off x="11194477" y="51878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타겟설정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91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1844</Words>
  <Application>Microsoft Office PowerPoint</Application>
  <PresentationFormat>와이드스크린</PresentationFormat>
  <Paragraphs>592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Noto Sans KR</vt:lpstr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EZDESIGN</dc:creator>
  <cp:lastModifiedBy>EZ_DESIGN</cp:lastModifiedBy>
  <cp:revision>15</cp:revision>
  <dcterms:created xsi:type="dcterms:W3CDTF">2022-10-17T06:20:35Z</dcterms:created>
  <dcterms:modified xsi:type="dcterms:W3CDTF">2022-11-29T07:58:11Z</dcterms:modified>
</cp:coreProperties>
</file>